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51"/>
  </p:notesMasterIdLst>
  <p:handoutMasterIdLst>
    <p:handoutMasterId r:id="rId52"/>
  </p:handoutMasterIdLst>
  <p:sldIdLst>
    <p:sldId id="256" r:id="rId2"/>
    <p:sldId id="409" r:id="rId3"/>
    <p:sldId id="428" r:id="rId4"/>
    <p:sldId id="414" r:id="rId5"/>
    <p:sldId id="416" r:id="rId6"/>
    <p:sldId id="417" r:id="rId7"/>
    <p:sldId id="418" r:id="rId8"/>
    <p:sldId id="419" r:id="rId9"/>
    <p:sldId id="420" r:id="rId10"/>
    <p:sldId id="421" r:id="rId11"/>
    <p:sldId id="422" r:id="rId12"/>
    <p:sldId id="427" r:id="rId13"/>
    <p:sldId id="379" r:id="rId14"/>
    <p:sldId id="398" r:id="rId15"/>
    <p:sldId id="396" r:id="rId16"/>
    <p:sldId id="315" r:id="rId17"/>
    <p:sldId id="410" r:id="rId18"/>
    <p:sldId id="429" r:id="rId19"/>
    <p:sldId id="435" r:id="rId20"/>
    <p:sldId id="437" r:id="rId21"/>
    <p:sldId id="439" r:id="rId22"/>
    <p:sldId id="440" r:id="rId23"/>
    <p:sldId id="430" r:id="rId24"/>
    <p:sldId id="442" r:id="rId25"/>
    <p:sldId id="447" r:id="rId26"/>
    <p:sldId id="448" r:id="rId27"/>
    <p:sldId id="449" r:id="rId28"/>
    <p:sldId id="451" r:id="rId29"/>
    <p:sldId id="452" r:id="rId30"/>
    <p:sldId id="453" r:id="rId31"/>
    <p:sldId id="433" r:id="rId32"/>
    <p:sldId id="454" r:id="rId33"/>
    <p:sldId id="456" r:id="rId34"/>
    <p:sldId id="465" r:id="rId35"/>
    <p:sldId id="467" r:id="rId36"/>
    <p:sldId id="470" r:id="rId37"/>
    <p:sldId id="468" r:id="rId38"/>
    <p:sldId id="469" r:id="rId39"/>
    <p:sldId id="471" r:id="rId40"/>
    <p:sldId id="457" r:id="rId41"/>
    <p:sldId id="458" r:id="rId42"/>
    <p:sldId id="459" r:id="rId43"/>
    <p:sldId id="460" r:id="rId44"/>
    <p:sldId id="461" r:id="rId45"/>
    <p:sldId id="462" r:id="rId46"/>
    <p:sldId id="463" r:id="rId47"/>
    <p:sldId id="464" r:id="rId48"/>
    <p:sldId id="472" r:id="rId49"/>
    <p:sldId id="269" r:id="rId5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580">
          <p15:clr>
            <a:srgbClr val="A4A3A4"/>
          </p15:clr>
        </p15:guide>
        <p15:guide id="4" orient="horz" pos="2932">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C0"/>
    <a:srgbClr val="AC0000"/>
    <a:srgbClr val="E8D020"/>
    <a:srgbClr val="2E8A81"/>
    <a:srgbClr val="53565A"/>
    <a:srgbClr val="C7C9C7"/>
    <a:srgbClr val="416077"/>
    <a:srgbClr val="65B7D6"/>
    <a:srgbClr val="008FAE"/>
    <a:srgbClr val="0070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272" y="-82"/>
      </p:cViewPr>
      <p:guideLst>
        <p:guide orient="horz" pos="2160"/>
        <p:guide orient="horz" pos="2580"/>
        <p:guide orient="horz" pos="2932"/>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0" d="100"/>
          <a:sy n="80" d="100"/>
        </p:scale>
        <p:origin x="4014"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4142775" y="0"/>
            <a:ext cx="3170717" cy="480598"/>
          </a:xfrm>
          <a:prstGeom prst="rect">
            <a:avLst/>
          </a:prstGeom>
        </p:spPr>
        <p:txBody>
          <a:bodyPr vert="horz" lIns="91440" tIns="45720" rIns="91440" bIns="45720" rtlCol="0"/>
          <a:lstStyle>
            <a:lvl1pPr algn="r">
              <a:defRPr sz="1200"/>
            </a:lvl1pPr>
          </a:lstStyle>
          <a:p>
            <a:r>
              <a:rPr lang="fr-BE"/>
              <a:t>12-02-20</a:t>
            </a:r>
          </a:p>
        </p:txBody>
      </p:sp>
      <p:sp>
        <p:nvSpPr>
          <p:cNvPr id="4" name="Footer Placeholder 3"/>
          <p:cNvSpPr>
            <a:spLocks noGrp="1"/>
          </p:cNvSpPr>
          <p:nvPr>
            <p:ph type="ftr" sz="quarter" idx="2"/>
          </p:nvPr>
        </p:nvSpPr>
        <p:spPr>
          <a:xfrm>
            <a:off x="0" y="9119068"/>
            <a:ext cx="3170717" cy="48059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4142775" y="9119068"/>
            <a:ext cx="3170717" cy="480597"/>
          </a:xfrm>
          <a:prstGeom prst="rect">
            <a:avLst/>
          </a:prstGeom>
        </p:spPr>
        <p:txBody>
          <a:bodyPr vert="horz" lIns="91440" tIns="45720" rIns="91440" bIns="45720" rtlCol="0" anchor="b"/>
          <a:lstStyle>
            <a:lvl1pPr algn="r">
              <a:defRPr sz="1200"/>
            </a:lvl1pPr>
          </a:lstStyle>
          <a:p>
            <a:fld id="{55976EB6-4F3A-4905-A4B3-D7F2D7F2B763}" type="slidenum">
              <a:rPr lang="fr-BE" smtClean="0"/>
              <a:t>‹#›</a:t>
            </a:fld>
            <a:endParaRPr lang="fr-BE"/>
          </a:p>
        </p:txBody>
      </p:sp>
    </p:spTree>
    <p:extLst>
      <p:ext uri="{BB962C8B-B14F-4D97-AF65-F5344CB8AC3E}">
        <p14:creationId xmlns:p14="http://schemas.microsoft.com/office/powerpoint/2010/main" val="74237832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fr-BE" dirty="0"/>
          </a:p>
        </p:txBody>
      </p:sp>
      <p:sp>
        <p:nvSpPr>
          <p:cNvPr id="3" name="Date Placehold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r>
              <a:rPr lang="fr-BE"/>
              <a:t>12-02-20</a:t>
            </a:r>
            <a:endParaRPr lang="fr-BE"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fr-BE" dirty="0"/>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fr-BE"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FAE39610-9FD0-4A39-A708-DF0EC087C4DB}" type="slidenum">
              <a:rPr lang="fr-BE" smtClean="0"/>
              <a:t>‹#›</a:t>
            </a:fld>
            <a:endParaRPr lang="fr-BE" dirty="0"/>
          </a:p>
        </p:txBody>
      </p:sp>
    </p:spTree>
    <p:extLst>
      <p:ext uri="{BB962C8B-B14F-4D97-AF65-F5344CB8AC3E}">
        <p14:creationId xmlns:p14="http://schemas.microsoft.com/office/powerpoint/2010/main" val="327774823"/>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1F52C504-0236-4252-BE48-4F323B32B031}"/>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1098584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6803BE6B-93D8-413C-9EA4-67C186287648}"/>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220532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254141D1-9D5F-4284-88EB-7F119C1DABA8}"/>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2425468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4C9DCF44-3BE0-4BC2-A8F2-6175FED8A214}"/>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2425468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337FAF29-9A24-474B-B58E-2C62DFE5AA40}"/>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2140042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BD88EA4F-D054-4A99-8946-C6E49F1F4317}"/>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2140042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EB0B58AC-C6AA-4A29-A4B0-8AF0D9C3934C}"/>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2425468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A341A0D7-4742-4540-9AFF-B06C60C716D9}"/>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2777287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65F5BEB0-4660-4162-A48F-EA5EE6D09C55}"/>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576633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19</a:t>
            </a:fld>
            <a:endParaRPr lang="fr-BE" dirty="0"/>
          </a:p>
        </p:txBody>
      </p:sp>
    </p:spTree>
    <p:extLst>
      <p:ext uri="{BB962C8B-B14F-4D97-AF65-F5344CB8AC3E}">
        <p14:creationId xmlns:p14="http://schemas.microsoft.com/office/powerpoint/2010/main" val="2178807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20</a:t>
            </a:fld>
            <a:endParaRPr lang="fr-BE" dirty="0"/>
          </a:p>
        </p:txBody>
      </p:sp>
    </p:spTree>
    <p:extLst>
      <p:ext uri="{BB962C8B-B14F-4D97-AF65-F5344CB8AC3E}">
        <p14:creationId xmlns:p14="http://schemas.microsoft.com/office/powerpoint/2010/main" val="403322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C5C5D825-9372-4D73-9CB6-10460E9E2C21}"/>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576633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21</a:t>
            </a:fld>
            <a:endParaRPr lang="fr-BE" dirty="0"/>
          </a:p>
        </p:txBody>
      </p:sp>
    </p:spTree>
    <p:extLst>
      <p:ext uri="{BB962C8B-B14F-4D97-AF65-F5344CB8AC3E}">
        <p14:creationId xmlns:p14="http://schemas.microsoft.com/office/powerpoint/2010/main" val="3257826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22</a:t>
            </a:fld>
            <a:endParaRPr lang="fr-BE" dirty="0"/>
          </a:p>
        </p:txBody>
      </p:sp>
    </p:spTree>
    <p:extLst>
      <p:ext uri="{BB962C8B-B14F-4D97-AF65-F5344CB8AC3E}">
        <p14:creationId xmlns:p14="http://schemas.microsoft.com/office/powerpoint/2010/main" val="3368301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24</a:t>
            </a:fld>
            <a:endParaRPr lang="fr-BE" dirty="0"/>
          </a:p>
        </p:txBody>
      </p:sp>
    </p:spTree>
    <p:extLst>
      <p:ext uri="{BB962C8B-B14F-4D97-AF65-F5344CB8AC3E}">
        <p14:creationId xmlns:p14="http://schemas.microsoft.com/office/powerpoint/2010/main" val="1663664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25</a:t>
            </a:fld>
            <a:endParaRPr lang="fr-BE" dirty="0"/>
          </a:p>
        </p:txBody>
      </p:sp>
    </p:spTree>
    <p:extLst>
      <p:ext uri="{BB962C8B-B14F-4D97-AF65-F5344CB8AC3E}">
        <p14:creationId xmlns:p14="http://schemas.microsoft.com/office/powerpoint/2010/main" val="3073755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26</a:t>
            </a:fld>
            <a:endParaRPr lang="fr-BE" dirty="0"/>
          </a:p>
        </p:txBody>
      </p:sp>
    </p:spTree>
    <p:extLst>
      <p:ext uri="{BB962C8B-B14F-4D97-AF65-F5344CB8AC3E}">
        <p14:creationId xmlns:p14="http://schemas.microsoft.com/office/powerpoint/2010/main" val="164626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27</a:t>
            </a:fld>
            <a:endParaRPr lang="fr-BE" dirty="0"/>
          </a:p>
        </p:txBody>
      </p:sp>
    </p:spTree>
    <p:extLst>
      <p:ext uri="{BB962C8B-B14F-4D97-AF65-F5344CB8AC3E}">
        <p14:creationId xmlns:p14="http://schemas.microsoft.com/office/powerpoint/2010/main" val="1211538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28</a:t>
            </a:fld>
            <a:endParaRPr lang="fr-BE" dirty="0"/>
          </a:p>
        </p:txBody>
      </p:sp>
    </p:spTree>
    <p:extLst>
      <p:ext uri="{BB962C8B-B14F-4D97-AF65-F5344CB8AC3E}">
        <p14:creationId xmlns:p14="http://schemas.microsoft.com/office/powerpoint/2010/main" val="4124709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29</a:t>
            </a:fld>
            <a:endParaRPr lang="fr-BE" dirty="0"/>
          </a:p>
        </p:txBody>
      </p:sp>
    </p:spTree>
    <p:extLst>
      <p:ext uri="{BB962C8B-B14F-4D97-AF65-F5344CB8AC3E}">
        <p14:creationId xmlns:p14="http://schemas.microsoft.com/office/powerpoint/2010/main" val="1151828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30</a:t>
            </a:fld>
            <a:endParaRPr lang="fr-BE" dirty="0"/>
          </a:p>
        </p:txBody>
      </p:sp>
    </p:spTree>
    <p:extLst>
      <p:ext uri="{BB962C8B-B14F-4D97-AF65-F5344CB8AC3E}">
        <p14:creationId xmlns:p14="http://schemas.microsoft.com/office/powerpoint/2010/main" val="2929641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32</a:t>
            </a:fld>
            <a:endParaRPr lang="fr-BE" dirty="0"/>
          </a:p>
        </p:txBody>
      </p:sp>
    </p:spTree>
    <p:extLst>
      <p:ext uri="{BB962C8B-B14F-4D97-AF65-F5344CB8AC3E}">
        <p14:creationId xmlns:p14="http://schemas.microsoft.com/office/powerpoint/2010/main" val="2161752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7D5268BE-AD55-4DEA-B26E-04A7341775D6}"/>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2930927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33</a:t>
            </a:fld>
            <a:endParaRPr lang="fr-BE" dirty="0"/>
          </a:p>
        </p:txBody>
      </p:sp>
    </p:spTree>
    <p:extLst>
      <p:ext uri="{BB962C8B-B14F-4D97-AF65-F5344CB8AC3E}">
        <p14:creationId xmlns:p14="http://schemas.microsoft.com/office/powerpoint/2010/main" val="2161752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C5C5D825-9372-4D73-9CB6-10460E9E2C21}"/>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576633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37</a:t>
            </a:fld>
            <a:endParaRPr lang="fr-BE" dirty="0"/>
          </a:p>
        </p:txBody>
      </p:sp>
    </p:spTree>
    <p:extLst>
      <p:ext uri="{BB962C8B-B14F-4D97-AF65-F5344CB8AC3E}">
        <p14:creationId xmlns:p14="http://schemas.microsoft.com/office/powerpoint/2010/main" val="2876391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38</a:t>
            </a:fld>
            <a:endParaRPr lang="fr-BE" dirty="0"/>
          </a:p>
        </p:txBody>
      </p:sp>
    </p:spTree>
    <p:extLst>
      <p:ext uri="{BB962C8B-B14F-4D97-AF65-F5344CB8AC3E}">
        <p14:creationId xmlns:p14="http://schemas.microsoft.com/office/powerpoint/2010/main" val="2850026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C5C5D825-9372-4D73-9CB6-10460E9E2C21}"/>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576633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40</a:t>
            </a:fld>
            <a:endParaRPr lang="fr-BE" dirty="0"/>
          </a:p>
        </p:txBody>
      </p:sp>
    </p:spTree>
    <p:extLst>
      <p:ext uri="{BB962C8B-B14F-4D97-AF65-F5344CB8AC3E}">
        <p14:creationId xmlns:p14="http://schemas.microsoft.com/office/powerpoint/2010/main" val="1972707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41</a:t>
            </a:fld>
            <a:endParaRPr lang="fr-BE" dirty="0"/>
          </a:p>
        </p:txBody>
      </p:sp>
    </p:spTree>
    <p:extLst>
      <p:ext uri="{BB962C8B-B14F-4D97-AF65-F5344CB8AC3E}">
        <p14:creationId xmlns:p14="http://schemas.microsoft.com/office/powerpoint/2010/main" val="3440826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42</a:t>
            </a:fld>
            <a:endParaRPr lang="fr-BE" dirty="0"/>
          </a:p>
        </p:txBody>
      </p:sp>
    </p:spTree>
    <p:extLst>
      <p:ext uri="{BB962C8B-B14F-4D97-AF65-F5344CB8AC3E}">
        <p14:creationId xmlns:p14="http://schemas.microsoft.com/office/powerpoint/2010/main" val="220371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43</a:t>
            </a:fld>
            <a:endParaRPr lang="fr-BE" dirty="0"/>
          </a:p>
        </p:txBody>
      </p:sp>
    </p:spTree>
    <p:extLst>
      <p:ext uri="{BB962C8B-B14F-4D97-AF65-F5344CB8AC3E}">
        <p14:creationId xmlns:p14="http://schemas.microsoft.com/office/powerpoint/2010/main" val="1633764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44</a:t>
            </a:fld>
            <a:endParaRPr lang="fr-BE" dirty="0"/>
          </a:p>
        </p:txBody>
      </p:sp>
    </p:spTree>
    <p:extLst>
      <p:ext uri="{BB962C8B-B14F-4D97-AF65-F5344CB8AC3E}">
        <p14:creationId xmlns:p14="http://schemas.microsoft.com/office/powerpoint/2010/main" val="207542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7B7E3DBA-A558-4B05-8961-F5A1A1B55400}"/>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400790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45</a:t>
            </a:fld>
            <a:endParaRPr lang="fr-BE" dirty="0"/>
          </a:p>
        </p:txBody>
      </p:sp>
    </p:spTree>
    <p:extLst>
      <p:ext uri="{BB962C8B-B14F-4D97-AF65-F5344CB8AC3E}">
        <p14:creationId xmlns:p14="http://schemas.microsoft.com/office/powerpoint/2010/main" val="2930927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46</a:t>
            </a:fld>
            <a:endParaRPr lang="fr-BE" dirty="0"/>
          </a:p>
        </p:txBody>
      </p:sp>
    </p:spTree>
    <p:extLst>
      <p:ext uri="{BB962C8B-B14F-4D97-AF65-F5344CB8AC3E}">
        <p14:creationId xmlns:p14="http://schemas.microsoft.com/office/powerpoint/2010/main" val="4143564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AE39610-9FD0-4A39-A708-DF0EC087C4DB}" type="slidenum">
              <a:rPr lang="fr-BE" smtClean="0"/>
              <a:t>47</a:t>
            </a:fld>
            <a:endParaRPr lang="fr-BE" dirty="0"/>
          </a:p>
        </p:txBody>
      </p:sp>
    </p:spTree>
    <p:extLst>
      <p:ext uri="{BB962C8B-B14F-4D97-AF65-F5344CB8AC3E}">
        <p14:creationId xmlns:p14="http://schemas.microsoft.com/office/powerpoint/2010/main" val="10784864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C5C5D825-9372-4D73-9CB6-10460E9E2C21}"/>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576633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595E0CDE-01EE-4A1E-8F55-06D6CC8CABAE}"/>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324238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3451A495-8FBA-446F-8382-F85E35DBABE7}"/>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2205321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89A6F306-0384-42D5-8666-E721A29E98A5}"/>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220532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A1CB988A-83B2-4C14-B1A9-A883792CB8C4}"/>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220532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08F16AC7-DA2A-4727-A76C-8991F4F1FF6F}"/>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2205321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a:extLst>
              <a:ext uri="{FF2B5EF4-FFF2-40B4-BE49-F238E27FC236}">
                <a16:creationId xmlns:a16="http://schemas.microsoft.com/office/drawing/2014/main" xmlns="" id="{FB76C9A3-7283-4B99-9D88-EE445DC8EE81}"/>
              </a:ext>
            </a:extLst>
          </p:cNvPr>
          <p:cNvSpPr>
            <a:spLocks noGrp="1"/>
          </p:cNvSpPr>
          <p:nvPr>
            <p:ph type="dt" idx="1"/>
          </p:nvPr>
        </p:nvSpPr>
        <p:spPr/>
        <p:txBody>
          <a:bodyPr/>
          <a:lstStyle/>
          <a:p>
            <a:r>
              <a:rPr lang="fr-BE"/>
              <a:t>12-02-20</a:t>
            </a:r>
            <a:endParaRPr lang="fr-BE" dirty="0"/>
          </a:p>
        </p:txBody>
      </p:sp>
    </p:spTree>
    <p:extLst>
      <p:ext uri="{BB962C8B-B14F-4D97-AF65-F5344CB8AC3E}">
        <p14:creationId xmlns:p14="http://schemas.microsoft.com/office/powerpoint/2010/main" val="2205321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9"/>
          <p:cNvSpPr>
            <a:spLocks noGrp="1"/>
          </p:cNvSpPr>
          <p:nvPr>
            <p:ph type="pic" sz="quarter" idx="10" hasCustomPrompt="1"/>
          </p:nvPr>
        </p:nvSpPr>
        <p:spPr>
          <a:xfrm>
            <a:off x="7169339" y="310551"/>
            <a:ext cx="1638300" cy="904875"/>
          </a:xfrm>
        </p:spPr>
        <p:txBody>
          <a:bodyPr>
            <a:normAutofit/>
          </a:bodyPr>
          <a:lstStyle>
            <a:lvl1pPr marL="0" indent="0">
              <a:buNone/>
              <a:defRPr sz="1800">
                <a:latin typeface="HelveticaNeueLT Pro 47 LtCn" pitchFamily="34" charset="0"/>
              </a:defRPr>
            </a:lvl1pPr>
          </a:lstStyle>
          <a:p>
            <a:r>
              <a:rPr lang="fr-BE" dirty="0">
                <a:latin typeface="HelveticaNeueLT Pro 47 LtCn" pitchFamily="34" charset="0"/>
              </a:rPr>
              <a:t>LOGO ATOZ Services if </a:t>
            </a:r>
            <a:r>
              <a:rPr lang="fr-BE" dirty="0" err="1">
                <a:latin typeface="HelveticaNeueLT Pro 47 LtCn" pitchFamily="34" charset="0"/>
              </a:rPr>
              <a:t>needed</a:t>
            </a:r>
            <a:endParaRPr lang="fr-BE" dirty="0"/>
          </a:p>
        </p:txBody>
      </p:sp>
      <p:sp>
        <p:nvSpPr>
          <p:cNvPr id="11" name="Picture Placeholder 9"/>
          <p:cNvSpPr>
            <a:spLocks noGrp="1"/>
          </p:cNvSpPr>
          <p:nvPr>
            <p:ph type="pic" sz="quarter" idx="11" hasCustomPrompt="1"/>
          </p:nvPr>
        </p:nvSpPr>
        <p:spPr>
          <a:xfrm>
            <a:off x="3687763" y="5455759"/>
            <a:ext cx="1768475" cy="923925"/>
          </a:xfrm>
        </p:spPr>
        <p:txBody>
          <a:bodyPr>
            <a:normAutofit/>
          </a:bodyPr>
          <a:lstStyle>
            <a:lvl1pPr marL="0" indent="0">
              <a:buNone/>
              <a:defRPr sz="1800">
                <a:latin typeface="HelveticaNeueLT Pro 47 LtCn" pitchFamily="34" charset="0"/>
              </a:defRPr>
            </a:lvl1pPr>
          </a:lstStyle>
          <a:p>
            <a:r>
              <a:rPr lang="fr-BE" dirty="0">
                <a:latin typeface="HelveticaNeueLT Pro 47 LtCn" pitchFamily="34" charset="0"/>
              </a:rPr>
              <a:t>Client logo</a:t>
            </a:r>
            <a:endParaRPr lang="fr-BE" dirty="0"/>
          </a:p>
        </p:txBody>
      </p:sp>
      <p:sp>
        <p:nvSpPr>
          <p:cNvPr id="14" name="Text Placeholder 13"/>
          <p:cNvSpPr>
            <a:spLocks noGrp="1"/>
          </p:cNvSpPr>
          <p:nvPr>
            <p:ph type="body" sz="quarter" idx="12"/>
          </p:nvPr>
        </p:nvSpPr>
        <p:spPr>
          <a:xfrm>
            <a:off x="206375" y="3934093"/>
            <a:ext cx="8161338" cy="500062"/>
          </a:xfrm>
        </p:spPr>
        <p:txBody>
          <a:bodyPr>
            <a:noAutofit/>
          </a:bodyPr>
          <a:lstStyle>
            <a:lvl1pPr marL="0" indent="0">
              <a:buNone/>
              <a:defRPr sz="3000" b="1">
                <a:solidFill>
                  <a:schemeClr val="bg1"/>
                </a:solidFill>
                <a:latin typeface="ITC Avant Garde Std Md" pitchFamily="34" charset="0"/>
              </a:defRPr>
            </a:lvl1pPr>
            <a:lvl2pPr marL="457200" indent="0">
              <a:buNone/>
              <a:defRPr sz="3000">
                <a:solidFill>
                  <a:schemeClr val="bg1"/>
                </a:solidFill>
                <a:latin typeface="HelveticaNeueLT Pro 57 Cn" pitchFamily="34" charset="0"/>
              </a:defRPr>
            </a:lvl2pPr>
            <a:lvl3pPr marL="914400" indent="0">
              <a:buNone/>
              <a:defRPr sz="3000">
                <a:solidFill>
                  <a:schemeClr val="bg1"/>
                </a:solidFill>
                <a:latin typeface="HelveticaNeueLT Pro 57 Cn" pitchFamily="34" charset="0"/>
              </a:defRPr>
            </a:lvl3pPr>
            <a:lvl4pPr marL="1371600" indent="0">
              <a:buNone/>
              <a:defRPr sz="3000">
                <a:solidFill>
                  <a:schemeClr val="bg1"/>
                </a:solidFill>
                <a:latin typeface="HelveticaNeueLT Pro 57 Cn" pitchFamily="34" charset="0"/>
              </a:defRPr>
            </a:lvl4pPr>
            <a:lvl5pPr marL="1828800" indent="0">
              <a:buNone/>
              <a:defRPr sz="3000">
                <a:solidFill>
                  <a:schemeClr val="bg1"/>
                </a:solidFill>
                <a:latin typeface="HelveticaNeueLT Pro 57 Cn" pitchFamily="34" charset="0"/>
              </a:defRPr>
            </a:lvl5pPr>
          </a:lstStyle>
          <a:p>
            <a:pPr lvl="0"/>
            <a:r>
              <a:rPr lang="en-US"/>
              <a:t>Click to edit Master text styles</a:t>
            </a:r>
          </a:p>
        </p:txBody>
      </p:sp>
      <p:sp>
        <p:nvSpPr>
          <p:cNvPr id="15" name="Text Placeholder 13"/>
          <p:cNvSpPr>
            <a:spLocks noGrp="1"/>
          </p:cNvSpPr>
          <p:nvPr>
            <p:ph type="body" sz="quarter" idx="13"/>
          </p:nvPr>
        </p:nvSpPr>
        <p:spPr>
          <a:xfrm>
            <a:off x="194873" y="4494809"/>
            <a:ext cx="5257021" cy="450999"/>
          </a:xfrm>
        </p:spPr>
        <p:txBody>
          <a:bodyPr>
            <a:noAutofit/>
          </a:bodyPr>
          <a:lstStyle>
            <a:lvl1pPr marL="0" indent="0">
              <a:buNone/>
              <a:defRPr sz="2600">
                <a:solidFill>
                  <a:schemeClr val="bg1"/>
                </a:solidFill>
                <a:latin typeface="HelveticaNeueLT Pro 47 LtCn" pitchFamily="34" charset="0"/>
              </a:defRPr>
            </a:lvl1pPr>
            <a:lvl2pPr marL="457200" indent="0">
              <a:buNone/>
              <a:defRPr sz="3000">
                <a:solidFill>
                  <a:schemeClr val="bg1"/>
                </a:solidFill>
                <a:latin typeface="HelveticaNeueLT Pro 57 Cn" pitchFamily="34" charset="0"/>
              </a:defRPr>
            </a:lvl2pPr>
            <a:lvl3pPr marL="914400" indent="0">
              <a:buNone/>
              <a:defRPr sz="3000">
                <a:solidFill>
                  <a:schemeClr val="bg1"/>
                </a:solidFill>
                <a:latin typeface="HelveticaNeueLT Pro 57 Cn" pitchFamily="34" charset="0"/>
              </a:defRPr>
            </a:lvl3pPr>
            <a:lvl4pPr marL="1371600" indent="0">
              <a:buNone/>
              <a:defRPr sz="3000">
                <a:solidFill>
                  <a:schemeClr val="bg1"/>
                </a:solidFill>
                <a:latin typeface="HelveticaNeueLT Pro 57 Cn" pitchFamily="34" charset="0"/>
              </a:defRPr>
            </a:lvl4pPr>
            <a:lvl5pPr marL="1828800" indent="0">
              <a:buNone/>
              <a:defRPr sz="3000">
                <a:solidFill>
                  <a:schemeClr val="bg1"/>
                </a:solidFill>
                <a:latin typeface="HelveticaNeueLT Pro 57 Cn" pitchFamily="34" charset="0"/>
              </a:defRPr>
            </a:lvl5pPr>
          </a:lstStyle>
          <a:p>
            <a:pPr lvl="0"/>
            <a:r>
              <a:rPr lang="en-US"/>
              <a:t>Click to edit Master text styles</a:t>
            </a:r>
          </a:p>
        </p:txBody>
      </p:sp>
      <p:sp>
        <p:nvSpPr>
          <p:cNvPr id="20" name="Text Placeholder 13"/>
          <p:cNvSpPr>
            <a:spLocks noGrp="1"/>
          </p:cNvSpPr>
          <p:nvPr>
            <p:ph type="body" sz="quarter" idx="14" hasCustomPrompt="1"/>
          </p:nvPr>
        </p:nvSpPr>
        <p:spPr>
          <a:xfrm>
            <a:off x="6435287" y="4494809"/>
            <a:ext cx="1940943" cy="450999"/>
          </a:xfrm>
        </p:spPr>
        <p:txBody>
          <a:bodyPr anchor="ctr">
            <a:noAutofit/>
          </a:bodyPr>
          <a:lstStyle>
            <a:lvl1pPr marL="0" indent="0" algn="r">
              <a:buNone/>
              <a:defRPr sz="2000">
                <a:solidFill>
                  <a:schemeClr val="bg1"/>
                </a:solidFill>
                <a:latin typeface="HelveticaNeueLT Pro 47 LtCn" pitchFamily="34" charset="0"/>
              </a:defRPr>
            </a:lvl1pPr>
            <a:lvl2pPr marL="457200" indent="0">
              <a:buNone/>
              <a:defRPr sz="3000">
                <a:solidFill>
                  <a:schemeClr val="bg1"/>
                </a:solidFill>
                <a:latin typeface="HelveticaNeueLT Pro 57 Cn" pitchFamily="34" charset="0"/>
              </a:defRPr>
            </a:lvl2pPr>
            <a:lvl3pPr marL="914400" indent="0">
              <a:buNone/>
              <a:defRPr sz="3000">
                <a:solidFill>
                  <a:schemeClr val="bg1"/>
                </a:solidFill>
                <a:latin typeface="HelveticaNeueLT Pro 57 Cn" pitchFamily="34" charset="0"/>
              </a:defRPr>
            </a:lvl3pPr>
            <a:lvl4pPr marL="1371600" indent="0">
              <a:buNone/>
              <a:defRPr sz="3000">
                <a:solidFill>
                  <a:schemeClr val="bg1"/>
                </a:solidFill>
                <a:latin typeface="HelveticaNeueLT Pro 57 Cn" pitchFamily="34" charset="0"/>
              </a:defRPr>
            </a:lvl4pPr>
            <a:lvl5pPr marL="1828800" indent="0">
              <a:buNone/>
              <a:defRPr sz="3000">
                <a:solidFill>
                  <a:schemeClr val="bg1"/>
                </a:solidFill>
                <a:latin typeface="HelveticaNeueLT Pro 57 Cn" pitchFamily="34" charset="0"/>
              </a:defRPr>
            </a:lvl5pPr>
          </a:lstStyle>
          <a:p>
            <a:pPr lvl="0"/>
            <a:r>
              <a:rPr lang="fr-BE" dirty="0"/>
              <a:t>Date</a:t>
            </a:r>
          </a:p>
        </p:txBody>
      </p:sp>
      <p:pic>
        <p:nvPicPr>
          <p:cNvPr id="12" name="Graphic 4">
            <a:extLst>
              <a:ext uri="{FF2B5EF4-FFF2-40B4-BE49-F238E27FC236}">
                <a16:creationId xmlns:a16="http://schemas.microsoft.com/office/drawing/2014/main" xmlns="" id="{6C742BD5-0CBF-4E6D-9FB0-53BCDEEC829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5765" y="310551"/>
            <a:ext cx="1638300" cy="90487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80476" y="6461762"/>
            <a:ext cx="993849" cy="172675"/>
          </a:xfrm>
          <a:prstGeom prst="rect">
            <a:avLst/>
          </a:prstGeom>
        </p:spPr>
      </p:pic>
    </p:spTree>
    <p:extLst>
      <p:ext uri="{BB962C8B-B14F-4D97-AF65-F5344CB8AC3E}">
        <p14:creationId xmlns:p14="http://schemas.microsoft.com/office/powerpoint/2010/main" val="384055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6" name="Connecteur droit 7">
            <a:extLst>
              <a:ext uri="{FF2B5EF4-FFF2-40B4-BE49-F238E27FC236}">
                <a16:creationId xmlns:a16="http://schemas.microsoft.com/office/drawing/2014/main" xmlns="" id="{2D8D28E3-CE2C-4F11-B0DF-00E44A328D30}"/>
              </a:ext>
            </a:extLst>
          </p:cNvPr>
          <p:cNvCxnSpPr>
            <a:cxnSpLocks/>
          </p:cNvCxnSpPr>
          <p:nvPr/>
        </p:nvCxnSpPr>
        <p:spPr>
          <a:xfrm flipH="1">
            <a:off x="274198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4" name="Text Placeholder 13"/>
          <p:cNvSpPr>
            <a:spLocks noGrp="1"/>
          </p:cNvSpPr>
          <p:nvPr>
            <p:ph type="body" sz="quarter" idx="14" hasCustomPrompt="1"/>
          </p:nvPr>
        </p:nvSpPr>
        <p:spPr>
          <a:xfrm>
            <a:off x="3593445" y="250523"/>
            <a:ext cx="5291763"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5" name="Text Placeholder 28"/>
          <p:cNvSpPr>
            <a:spLocks noGrp="1"/>
          </p:cNvSpPr>
          <p:nvPr>
            <p:ph type="body" sz="quarter" idx="13" hasCustomPrompt="1"/>
          </p:nvPr>
        </p:nvSpPr>
        <p:spPr>
          <a:xfrm>
            <a:off x="280437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3" name="TextBox 12"/>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cxnSp>
        <p:nvCxnSpPr>
          <p:cNvPr id="10" name="Straight Connector 9"/>
          <p:cNvCxnSpPr/>
          <p:nvPr/>
        </p:nvCxnSpPr>
        <p:spPr>
          <a:xfrm>
            <a:off x="2881490" y="5882827"/>
            <a:ext cx="3024336" cy="0"/>
          </a:xfrm>
          <a:prstGeom prst="line">
            <a:avLst/>
          </a:prstGeom>
          <a:ln>
            <a:solidFill>
              <a:srgbClr val="009EC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p:nvPr>
        </p:nvSpPr>
        <p:spPr>
          <a:xfrm>
            <a:off x="2813921" y="1362309"/>
            <a:ext cx="1274400" cy="1274400"/>
          </a:xfrm>
          <a:prstGeom prst="ellipse">
            <a:avLst/>
          </a:prstGeom>
        </p:spPr>
        <p:txBody>
          <a:bodyPr>
            <a:normAutofit/>
          </a:bodyPr>
          <a:lstStyle>
            <a:lvl1pPr marL="0" indent="0">
              <a:buNone/>
              <a:defRPr sz="1400">
                <a:latin typeface="HelveticaNeueLT Pro 47 LtCn" pitchFamily="34" charset="0"/>
              </a:defRPr>
            </a:lvl1pPr>
          </a:lstStyle>
          <a:p>
            <a:r>
              <a:rPr lang="en-US"/>
              <a:t>Click icon to add picture</a:t>
            </a:r>
            <a:endParaRPr lang="fr-BE" dirty="0"/>
          </a:p>
        </p:txBody>
      </p:sp>
      <p:sp>
        <p:nvSpPr>
          <p:cNvPr id="23" name="Text Placeholder 22"/>
          <p:cNvSpPr>
            <a:spLocks noGrp="1"/>
          </p:cNvSpPr>
          <p:nvPr>
            <p:ph type="body" sz="quarter" idx="16" hasCustomPrompt="1"/>
          </p:nvPr>
        </p:nvSpPr>
        <p:spPr>
          <a:xfrm>
            <a:off x="2881489" y="2846718"/>
            <a:ext cx="5417121" cy="2847074"/>
          </a:xfrm>
        </p:spPr>
        <p:txBody>
          <a:bodyPr>
            <a:normAutofit/>
          </a:bodyPr>
          <a:lstStyle>
            <a:lvl1pPr marL="0" indent="0">
              <a:buFont typeface="Arial" pitchFamily="34" charset="0"/>
              <a:buNone/>
              <a:defRPr sz="120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en-US" dirty="0"/>
              <a:t>Bio</a:t>
            </a:r>
            <a:endParaRPr lang="fr-BE" dirty="0"/>
          </a:p>
        </p:txBody>
      </p:sp>
      <p:sp>
        <p:nvSpPr>
          <p:cNvPr id="25" name="Text Placeholder 24"/>
          <p:cNvSpPr>
            <a:spLocks noGrp="1"/>
          </p:cNvSpPr>
          <p:nvPr>
            <p:ph type="body" sz="quarter" idx="17" hasCustomPrompt="1"/>
          </p:nvPr>
        </p:nvSpPr>
        <p:spPr>
          <a:xfrm>
            <a:off x="4394200" y="1362309"/>
            <a:ext cx="3895725" cy="284432"/>
          </a:xfrm>
        </p:spPr>
        <p:txBody>
          <a:bodyPr vert="horz" lIns="91440" tIns="45720" rIns="91440" bIns="45720" rtlCol="0">
            <a:normAutofit/>
          </a:bodyPr>
          <a:lstStyle>
            <a:lvl1pPr marL="228600" indent="-228600">
              <a:buNone/>
              <a:defRPr lang="en-US" sz="1400" b="1" baseline="0" smtClean="0">
                <a:latin typeface="HelveticaNeueLT Pro 47 LtCn" pitchFamily="34" charset="0"/>
              </a:defRPr>
            </a:lvl1pPr>
            <a:lvl2pPr>
              <a:defRPr lang="en-US" sz="1200" smtClean="0">
                <a:latin typeface="HelveticaNeueLT Pro 47 LtCn" pitchFamily="34" charset="0"/>
              </a:defRPr>
            </a:lvl2pPr>
            <a:lvl3pPr>
              <a:defRPr lang="en-US" sz="1200" smtClean="0">
                <a:latin typeface="HelveticaNeueLT Pro 47 LtCn" pitchFamily="34" charset="0"/>
              </a:defRPr>
            </a:lvl3pPr>
            <a:lvl4pPr>
              <a:defRPr lang="en-US" sz="1200" smtClean="0">
                <a:latin typeface="HelveticaNeueLT Pro 47 LtCn" pitchFamily="34" charset="0"/>
              </a:defRPr>
            </a:lvl4pPr>
            <a:lvl5pPr>
              <a:defRPr lang="fr-BE" sz="1200">
                <a:latin typeface="HelveticaNeueLT Pro 47 LtCn" pitchFamily="34" charset="0"/>
              </a:defRPr>
            </a:lvl5pPr>
          </a:lstStyle>
          <a:p>
            <a:pPr marL="0" lvl="0" indent="0"/>
            <a:r>
              <a:rPr lang="en-US" dirty="0"/>
              <a:t>FIRST NAME LAST NAME</a:t>
            </a:r>
            <a:endParaRPr lang="fr-BE" dirty="0"/>
          </a:p>
        </p:txBody>
      </p:sp>
      <p:sp>
        <p:nvSpPr>
          <p:cNvPr id="26" name="Text Placeholder 24"/>
          <p:cNvSpPr>
            <a:spLocks noGrp="1"/>
          </p:cNvSpPr>
          <p:nvPr>
            <p:ph type="body" sz="quarter" idx="18" hasCustomPrompt="1"/>
          </p:nvPr>
        </p:nvSpPr>
        <p:spPr>
          <a:xfrm>
            <a:off x="4393658" y="1704492"/>
            <a:ext cx="3895725" cy="284432"/>
          </a:xfrm>
        </p:spPr>
        <p:txBody>
          <a:bodyPr vert="horz" lIns="91440" tIns="45720" rIns="91440" bIns="45720" rtlCol="0">
            <a:normAutofit/>
          </a:bodyPr>
          <a:lstStyle>
            <a:lvl1pPr marL="228600" indent="-228600">
              <a:buNone/>
              <a:defRPr lang="en-US" sz="1400" b="0" baseline="0" smtClean="0">
                <a:latin typeface="HelveticaNeueLT Pro 47 LtCn" pitchFamily="34" charset="0"/>
              </a:defRPr>
            </a:lvl1pPr>
            <a:lvl2pPr>
              <a:defRPr lang="en-US" sz="1200" smtClean="0">
                <a:latin typeface="HelveticaNeueLT Pro 47 LtCn" pitchFamily="34" charset="0"/>
              </a:defRPr>
            </a:lvl2pPr>
            <a:lvl3pPr>
              <a:defRPr lang="en-US" sz="1200" smtClean="0">
                <a:latin typeface="HelveticaNeueLT Pro 47 LtCn" pitchFamily="34" charset="0"/>
              </a:defRPr>
            </a:lvl3pPr>
            <a:lvl4pPr>
              <a:defRPr lang="en-US" sz="1200" smtClean="0">
                <a:latin typeface="HelveticaNeueLT Pro 47 LtCn" pitchFamily="34" charset="0"/>
              </a:defRPr>
            </a:lvl4pPr>
            <a:lvl5pPr>
              <a:defRPr lang="fr-BE" sz="1200">
                <a:latin typeface="HelveticaNeueLT Pro 47 LtCn" pitchFamily="34" charset="0"/>
              </a:defRPr>
            </a:lvl5pPr>
          </a:lstStyle>
          <a:p>
            <a:pPr marL="0" lvl="0" indent="0"/>
            <a:r>
              <a:rPr lang="en-US" dirty="0"/>
              <a:t>Title | Department</a:t>
            </a:r>
            <a:endParaRPr lang="fr-BE" dirty="0"/>
          </a:p>
        </p:txBody>
      </p:sp>
      <p:sp>
        <p:nvSpPr>
          <p:cNvPr id="27" name="Text Placeholder 24"/>
          <p:cNvSpPr>
            <a:spLocks noGrp="1"/>
          </p:cNvSpPr>
          <p:nvPr>
            <p:ph type="body" sz="quarter" idx="19" hasCustomPrompt="1"/>
          </p:nvPr>
        </p:nvSpPr>
        <p:spPr>
          <a:xfrm>
            <a:off x="4393658" y="2072552"/>
            <a:ext cx="3895725" cy="524015"/>
          </a:xfrm>
        </p:spPr>
        <p:txBody>
          <a:bodyPr vert="horz" lIns="91440" tIns="45720" rIns="91440" bIns="45720" rtlCol="0">
            <a:noAutofit/>
          </a:bodyPr>
          <a:lstStyle>
            <a:lvl1pPr marL="228600" indent="-228600">
              <a:buNone/>
              <a:defRPr lang="en-US" sz="1200" b="0" baseline="0" smtClean="0">
                <a:solidFill>
                  <a:srgbClr val="009EC0"/>
                </a:solidFill>
                <a:latin typeface="HelveticaNeueLT Pro 47 LtCn" pitchFamily="34" charset="0"/>
              </a:defRPr>
            </a:lvl1pPr>
            <a:lvl2pPr>
              <a:defRPr lang="en-US" sz="1200" smtClean="0">
                <a:latin typeface="HelveticaNeueLT Pro 47 LtCn" pitchFamily="34" charset="0"/>
              </a:defRPr>
            </a:lvl2pPr>
            <a:lvl3pPr>
              <a:defRPr lang="en-US" sz="1200" smtClean="0">
                <a:latin typeface="HelveticaNeueLT Pro 47 LtCn" pitchFamily="34" charset="0"/>
              </a:defRPr>
            </a:lvl3pPr>
            <a:lvl4pPr>
              <a:defRPr lang="en-US" sz="1200" smtClean="0">
                <a:latin typeface="HelveticaNeueLT Pro 47 LtCn" pitchFamily="34" charset="0"/>
              </a:defRPr>
            </a:lvl4pPr>
            <a:lvl5pPr>
              <a:defRPr lang="fr-BE" sz="1200">
                <a:latin typeface="HelveticaNeueLT Pro 47 LtCn" pitchFamily="34" charset="0"/>
              </a:defRPr>
            </a:lvl5pPr>
          </a:lstStyle>
          <a:p>
            <a:pPr marL="0" lvl="0" indent="0"/>
            <a:r>
              <a:rPr lang="en-US" dirty="0"/>
              <a:t>Email</a:t>
            </a:r>
          </a:p>
          <a:p>
            <a:pPr marL="0" lvl="0" indent="0"/>
            <a:r>
              <a:rPr lang="en-US" dirty="0"/>
              <a:t>Phone | Mobile</a:t>
            </a:r>
            <a:endParaRPr lang="fr-BE" dirty="0"/>
          </a:p>
        </p:txBody>
      </p:sp>
    </p:spTree>
    <p:extLst>
      <p:ext uri="{BB962C8B-B14F-4D97-AF65-F5344CB8AC3E}">
        <p14:creationId xmlns:p14="http://schemas.microsoft.com/office/powerpoint/2010/main" val="214080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sansnuméro">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6" name="Connecteur droit 7">
            <a:extLst>
              <a:ext uri="{FF2B5EF4-FFF2-40B4-BE49-F238E27FC236}">
                <a16:creationId xmlns:a16="http://schemas.microsoft.com/office/drawing/2014/main" xmlns="" id="{2D8D28E3-CE2C-4F11-B0DF-00E44A328D30}"/>
              </a:ext>
            </a:extLst>
          </p:cNvPr>
          <p:cNvCxnSpPr>
            <a:cxnSpLocks/>
          </p:cNvCxnSpPr>
          <p:nvPr/>
        </p:nvCxnSpPr>
        <p:spPr>
          <a:xfrm flipH="1">
            <a:off x="274198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4" name="Text Placeholder 13"/>
          <p:cNvSpPr>
            <a:spLocks noGrp="1"/>
          </p:cNvSpPr>
          <p:nvPr>
            <p:ph type="body" sz="quarter" idx="14" hasCustomPrompt="1"/>
          </p:nvPr>
        </p:nvSpPr>
        <p:spPr>
          <a:xfrm>
            <a:off x="2804379" y="250523"/>
            <a:ext cx="5291763"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3" name="TextBox 12"/>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cxnSp>
        <p:nvCxnSpPr>
          <p:cNvPr id="10" name="Straight Connector 9"/>
          <p:cNvCxnSpPr/>
          <p:nvPr/>
        </p:nvCxnSpPr>
        <p:spPr>
          <a:xfrm>
            <a:off x="2881490" y="5882827"/>
            <a:ext cx="3024336" cy="0"/>
          </a:xfrm>
          <a:prstGeom prst="line">
            <a:avLst/>
          </a:prstGeom>
          <a:ln>
            <a:solidFill>
              <a:srgbClr val="009EC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p:nvPr>
        </p:nvSpPr>
        <p:spPr>
          <a:xfrm>
            <a:off x="2813921" y="1362309"/>
            <a:ext cx="1274400" cy="1274400"/>
          </a:xfrm>
          <a:prstGeom prst="ellipse">
            <a:avLst/>
          </a:prstGeom>
        </p:spPr>
        <p:txBody>
          <a:bodyPr>
            <a:normAutofit/>
          </a:bodyPr>
          <a:lstStyle>
            <a:lvl1pPr marL="0" indent="0">
              <a:buNone/>
              <a:defRPr sz="1400">
                <a:latin typeface="HelveticaNeueLT Pro 47 LtCn" pitchFamily="34" charset="0"/>
              </a:defRPr>
            </a:lvl1pPr>
          </a:lstStyle>
          <a:p>
            <a:r>
              <a:rPr lang="en-US"/>
              <a:t>Click icon to add picture</a:t>
            </a:r>
            <a:endParaRPr lang="fr-BE" dirty="0"/>
          </a:p>
        </p:txBody>
      </p:sp>
      <p:sp>
        <p:nvSpPr>
          <p:cNvPr id="23" name="Text Placeholder 22"/>
          <p:cNvSpPr>
            <a:spLocks noGrp="1"/>
          </p:cNvSpPr>
          <p:nvPr>
            <p:ph type="body" sz="quarter" idx="16" hasCustomPrompt="1"/>
          </p:nvPr>
        </p:nvSpPr>
        <p:spPr>
          <a:xfrm>
            <a:off x="2881489" y="2846718"/>
            <a:ext cx="5417121" cy="2847074"/>
          </a:xfrm>
        </p:spPr>
        <p:txBody>
          <a:bodyPr>
            <a:normAutofit/>
          </a:bodyPr>
          <a:lstStyle>
            <a:lvl1pPr marL="0" indent="0">
              <a:buFont typeface="Arial" pitchFamily="34" charset="0"/>
              <a:buNone/>
              <a:defRPr sz="120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en-US" dirty="0"/>
              <a:t>Bio</a:t>
            </a:r>
            <a:endParaRPr lang="fr-BE" dirty="0"/>
          </a:p>
        </p:txBody>
      </p:sp>
      <p:sp>
        <p:nvSpPr>
          <p:cNvPr id="25" name="Text Placeholder 24"/>
          <p:cNvSpPr>
            <a:spLocks noGrp="1"/>
          </p:cNvSpPr>
          <p:nvPr>
            <p:ph type="body" sz="quarter" idx="17" hasCustomPrompt="1"/>
          </p:nvPr>
        </p:nvSpPr>
        <p:spPr>
          <a:xfrm>
            <a:off x="4394200" y="1362309"/>
            <a:ext cx="3895725" cy="284432"/>
          </a:xfrm>
        </p:spPr>
        <p:txBody>
          <a:bodyPr vert="horz" lIns="91440" tIns="45720" rIns="91440" bIns="45720" rtlCol="0">
            <a:normAutofit/>
          </a:bodyPr>
          <a:lstStyle>
            <a:lvl1pPr marL="228600" indent="-228600">
              <a:buNone/>
              <a:defRPr lang="en-US" sz="1400" b="1" baseline="0" smtClean="0">
                <a:latin typeface="HelveticaNeueLT Pro 47 LtCn" pitchFamily="34" charset="0"/>
              </a:defRPr>
            </a:lvl1pPr>
            <a:lvl2pPr>
              <a:defRPr lang="en-US" sz="1200" smtClean="0">
                <a:latin typeface="HelveticaNeueLT Pro 47 LtCn" pitchFamily="34" charset="0"/>
              </a:defRPr>
            </a:lvl2pPr>
            <a:lvl3pPr>
              <a:defRPr lang="en-US" sz="1200" smtClean="0">
                <a:latin typeface="HelveticaNeueLT Pro 47 LtCn" pitchFamily="34" charset="0"/>
              </a:defRPr>
            </a:lvl3pPr>
            <a:lvl4pPr>
              <a:defRPr lang="en-US" sz="1200" smtClean="0">
                <a:latin typeface="HelveticaNeueLT Pro 47 LtCn" pitchFamily="34" charset="0"/>
              </a:defRPr>
            </a:lvl4pPr>
            <a:lvl5pPr>
              <a:defRPr lang="fr-BE" sz="1200">
                <a:latin typeface="HelveticaNeueLT Pro 47 LtCn" pitchFamily="34" charset="0"/>
              </a:defRPr>
            </a:lvl5pPr>
          </a:lstStyle>
          <a:p>
            <a:pPr marL="0" lvl="0" indent="0"/>
            <a:r>
              <a:rPr lang="en-US" dirty="0"/>
              <a:t>FIRST NAME LAST NAME</a:t>
            </a:r>
            <a:endParaRPr lang="fr-BE" dirty="0"/>
          </a:p>
        </p:txBody>
      </p:sp>
      <p:sp>
        <p:nvSpPr>
          <p:cNvPr id="26" name="Text Placeholder 24"/>
          <p:cNvSpPr>
            <a:spLocks noGrp="1"/>
          </p:cNvSpPr>
          <p:nvPr>
            <p:ph type="body" sz="quarter" idx="18" hasCustomPrompt="1"/>
          </p:nvPr>
        </p:nvSpPr>
        <p:spPr>
          <a:xfrm>
            <a:off x="4393658" y="1704492"/>
            <a:ext cx="3895725" cy="284432"/>
          </a:xfrm>
        </p:spPr>
        <p:txBody>
          <a:bodyPr vert="horz" lIns="91440" tIns="45720" rIns="91440" bIns="45720" rtlCol="0">
            <a:normAutofit/>
          </a:bodyPr>
          <a:lstStyle>
            <a:lvl1pPr marL="228600" indent="-228600">
              <a:buNone/>
              <a:defRPr lang="en-US" sz="1400" b="0" baseline="0" smtClean="0">
                <a:latin typeface="HelveticaNeueLT Pro 47 LtCn" pitchFamily="34" charset="0"/>
              </a:defRPr>
            </a:lvl1pPr>
            <a:lvl2pPr>
              <a:defRPr lang="en-US" sz="1200" smtClean="0">
                <a:latin typeface="HelveticaNeueLT Pro 47 LtCn" pitchFamily="34" charset="0"/>
              </a:defRPr>
            </a:lvl2pPr>
            <a:lvl3pPr>
              <a:defRPr lang="en-US" sz="1200" smtClean="0">
                <a:latin typeface="HelveticaNeueLT Pro 47 LtCn" pitchFamily="34" charset="0"/>
              </a:defRPr>
            </a:lvl3pPr>
            <a:lvl4pPr>
              <a:defRPr lang="en-US" sz="1200" smtClean="0">
                <a:latin typeface="HelveticaNeueLT Pro 47 LtCn" pitchFamily="34" charset="0"/>
              </a:defRPr>
            </a:lvl4pPr>
            <a:lvl5pPr>
              <a:defRPr lang="fr-BE" sz="1200">
                <a:latin typeface="HelveticaNeueLT Pro 47 LtCn" pitchFamily="34" charset="0"/>
              </a:defRPr>
            </a:lvl5pPr>
          </a:lstStyle>
          <a:p>
            <a:pPr marL="0" lvl="0" indent="0"/>
            <a:r>
              <a:rPr lang="en-US" dirty="0"/>
              <a:t>Title | Department</a:t>
            </a:r>
            <a:endParaRPr lang="fr-BE" dirty="0"/>
          </a:p>
        </p:txBody>
      </p:sp>
      <p:sp>
        <p:nvSpPr>
          <p:cNvPr id="27" name="Text Placeholder 24"/>
          <p:cNvSpPr>
            <a:spLocks noGrp="1"/>
          </p:cNvSpPr>
          <p:nvPr>
            <p:ph type="body" sz="quarter" idx="19" hasCustomPrompt="1"/>
          </p:nvPr>
        </p:nvSpPr>
        <p:spPr>
          <a:xfrm>
            <a:off x="4393658" y="2072552"/>
            <a:ext cx="3895725" cy="524015"/>
          </a:xfrm>
        </p:spPr>
        <p:txBody>
          <a:bodyPr vert="horz" lIns="91440" tIns="45720" rIns="91440" bIns="45720" rtlCol="0">
            <a:noAutofit/>
          </a:bodyPr>
          <a:lstStyle>
            <a:lvl1pPr marL="228600" indent="-228600">
              <a:buNone/>
              <a:defRPr lang="en-US" sz="1200" b="0" baseline="0" smtClean="0">
                <a:solidFill>
                  <a:srgbClr val="009EC0"/>
                </a:solidFill>
                <a:latin typeface="HelveticaNeueLT Pro 47 LtCn" pitchFamily="34" charset="0"/>
              </a:defRPr>
            </a:lvl1pPr>
            <a:lvl2pPr>
              <a:defRPr lang="en-US" sz="1200" smtClean="0">
                <a:latin typeface="HelveticaNeueLT Pro 47 LtCn" pitchFamily="34" charset="0"/>
              </a:defRPr>
            </a:lvl2pPr>
            <a:lvl3pPr>
              <a:defRPr lang="en-US" sz="1200" smtClean="0">
                <a:latin typeface="HelveticaNeueLT Pro 47 LtCn" pitchFamily="34" charset="0"/>
              </a:defRPr>
            </a:lvl3pPr>
            <a:lvl4pPr>
              <a:defRPr lang="en-US" sz="1200" smtClean="0">
                <a:latin typeface="HelveticaNeueLT Pro 47 LtCn" pitchFamily="34" charset="0"/>
              </a:defRPr>
            </a:lvl4pPr>
            <a:lvl5pPr>
              <a:defRPr lang="fr-BE" sz="1200">
                <a:latin typeface="HelveticaNeueLT Pro 47 LtCn" pitchFamily="34" charset="0"/>
              </a:defRPr>
            </a:lvl5pPr>
          </a:lstStyle>
          <a:p>
            <a:pPr marL="0" lvl="0" indent="0"/>
            <a:r>
              <a:rPr lang="en-US" dirty="0"/>
              <a:t>Email</a:t>
            </a:r>
          </a:p>
          <a:p>
            <a:pPr marL="0" lvl="0" indent="0"/>
            <a:r>
              <a:rPr lang="en-US" dirty="0"/>
              <a:t>Phone | Mobile</a:t>
            </a:r>
            <a:endParaRPr lang="fr-BE" dirty="0"/>
          </a:p>
        </p:txBody>
      </p:sp>
    </p:spTree>
    <p:extLst>
      <p:ext uri="{BB962C8B-B14F-4D97-AF65-F5344CB8AC3E}">
        <p14:creationId xmlns:p14="http://schemas.microsoft.com/office/powerpoint/2010/main" val="82936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8" name="Connecteur droit 7">
            <a:extLst>
              <a:ext uri="{FF2B5EF4-FFF2-40B4-BE49-F238E27FC236}">
                <a16:creationId xmlns:a16="http://schemas.microsoft.com/office/drawing/2014/main" xmlns="" id="{2D8D28E3-CE2C-4F11-B0DF-00E44A328D30}"/>
              </a:ext>
            </a:extLst>
          </p:cNvPr>
          <p:cNvCxnSpPr>
            <a:cxnSpLocks/>
          </p:cNvCxnSpPr>
          <p:nvPr userDrawn="1"/>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4" name="Text Placeholder 13"/>
          <p:cNvSpPr>
            <a:spLocks noGrp="1"/>
          </p:cNvSpPr>
          <p:nvPr>
            <p:ph type="body" sz="quarter" idx="14" hasCustomPrompt="1"/>
          </p:nvPr>
        </p:nvSpPr>
        <p:spPr>
          <a:xfrm>
            <a:off x="1212669" y="250523"/>
            <a:ext cx="6908513"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5"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4" name="TextBox 13"/>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10" name="Text Placeholder 3"/>
          <p:cNvSpPr>
            <a:spLocks noGrp="1"/>
          </p:cNvSpPr>
          <p:nvPr>
            <p:ph type="body" sz="quarter" idx="10"/>
          </p:nvPr>
        </p:nvSpPr>
        <p:spPr>
          <a:xfrm>
            <a:off x="369832" y="1164485"/>
            <a:ext cx="7289800" cy="4330541"/>
          </a:xfrm>
        </p:spPr>
        <p:txBody>
          <a:bodyPr>
            <a:normAutofit/>
          </a:bodyPr>
          <a:lstStyle>
            <a:lvl1pPr marL="0" indent="0">
              <a:buNone/>
              <a:defRPr sz="120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en-US"/>
              <a:t>Click to edit Master text styles</a:t>
            </a:r>
          </a:p>
        </p:txBody>
      </p:sp>
    </p:spTree>
    <p:extLst>
      <p:ext uri="{BB962C8B-B14F-4D97-AF65-F5344CB8AC3E}">
        <p14:creationId xmlns:p14="http://schemas.microsoft.com/office/powerpoint/2010/main" val="4189956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nsnumér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8" name="Connecteur droit 7">
            <a:extLst>
              <a:ext uri="{FF2B5EF4-FFF2-40B4-BE49-F238E27FC236}">
                <a16:creationId xmlns:a16="http://schemas.microsoft.com/office/drawing/2014/main" xmlns="" id="{2D8D28E3-CE2C-4F11-B0DF-00E44A328D30}"/>
              </a:ext>
            </a:extLst>
          </p:cNvPr>
          <p:cNvCxnSpPr>
            <a:cxnSpLocks/>
          </p:cNvCxnSpPr>
          <p:nvPr userDrawn="1"/>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4" name="Text Placeholder 13"/>
          <p:cNvSpPr>
            <a:spLocks noGrp="1"/>
          </p:cNvSpPr>
          <p:nvPr>
            <p:ph type="body" sz="quarter" idx="14" hasCustomPrompt="1"/>
          </p:nvPr>
        </p:nvSpPr>
        <p:spPr>
          <a:xfrm>
            <a:off x="432229" y="250523"/>
            <a:ext cx="6908513"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4" name="TextBox 13"/>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Tree>
    <p:extLst>
      <p:ext uri="{BB962C8B-B14F-4D97-AF65-F5344CB8AC3E}">
        <p14:creationId xmlns:p14="http://schemas.microsoft.com/office/powerpoint/2010/main" val="227130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bout ATOZ">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919993"/>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2" name="TextBox 1"/>
          <p:cNvSpPr txBox="1"/>
          <p:nvPr/>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ABOUT ATOZ TAX ADVISERS</a:t>
            </a:r>
          </a:p>
        </p:txBody>
      </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26" name="TextBox 25"/>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grpSp>
        <p:nvGrpSpPr>
          <p:cNvPr id="23" name="Group 22"/>
          <p:cNvGrpSpPr/>
          <p:nvPr/>
        </p:nvGrpSpPr>
        <p:grpSpPr>
          <a:xfrm>
            <a:off x="369278" y="1459519"/>
            <a:ext cx="7578967" cy="1274400"/>
            <a:chOff x="369278" y="1459519"/>
            <a:chExt cx="7578967" cy="1274400"/>
          </a:xfrm>
        </p:grpSpPr>
        <p:sp>
          <p:nvSpPr>
            <p:cNvPr id="27" name="Rectangle 26"/>
            <p:cNvSpPr/>
            <p:nvPr userDrawn="1"/>
          </p:nvSpPr>
          <p:spPr>
            <a:xfrm>
              <a:off x="369278" y="1459519"/>
              <a:ext cx="2171700" cy="127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rgbClr val="009EC0"/>
                  </a:solidFill>
                  <a:latin typeface="ITC Avant Garde Std Md" pitchFamily="34" charset="0"/>
                </a:rPr>
                <a:t>17 PARTNERS</a:t>
              </a:r>
            </a:p>
            <a:p>
              <a:pPr algn="ctr"/>
              <a:r>
                <a:rPr lang="fr-BE" sz="1400" b="1" dirty="0">
                  <a:solidFill>
                    <a:srgbClr val="009EC0"/>
                  </a:solidFill>
                  <a:latin typeface="ITC Avant Garde Std Md" pitchFamily="34" charset="0"/>
                </a:rPr>
                <a:t>MORE THAN 100 PROFESSIONALS</a:t>
              </a:r>
            </a:p>
          </p:txBody>
        </p:sp>
        <p:sp>
          <p:nvSpPr>
            <p:cNvPr id="28" name="Rectangle 27"/>
            <p:cNvSpPr/>
            <p:nvPr userDrawn="1"/>
          </p:nvSpPr>
          <p:spPr>
            <a:xfrm>
              <a:off x="2664068" y="1459519"/>
              <a:ext cx="5284177" cy="127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just"/>
              <a:r>
                <a:rPr lang="en-US" sz="1400" dirty="0">
                  <a:solidFill>
                    <a:schemeClr val="tx1"/>
                  </a:solidFill>
                  <a:latin typeface="HelveticaNeueLT Pro 47 LtCn" pitchFamily="34" charset="0"/>
                </a:rPr>
                <a:t>ATOZ is one of the most reputable high-end advisory firms in Luxembourg, offering tax, corporate implementation and corporate finance solutions to a first class international client base</a:t>
              </a:r>
            </a:p>
          </p:txBody>
        </p:sp>
        <p:cxnSp>
          <p:nvCxnSpPr>
            <p:cNvPr id="29" name="Straight Connector 28"/>
            <p:cNvCxnSpPr/>
            <p:nvPr/>
          </p:nvCxnSpPr>
          <p:spPr>
            <a:xfrm>
              <a:off x="1170457" y="2733918"/>
              <a:ext cx="569343" cy="1"/>
            </a:xfrm>
            <a:prstGeom prst="line">
              <a:avLst/>
            </a:prstGeom>
            <a:ln w="6350"/>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369278" y="2910971"/>
            <a:ext cx="7578967" cy="1274400"/>
            <a:chOff x="369278" y="2910971"/>
            <a:chExt cx="7578967" cy="1274400"/>
          </a:xfrm>
        </p:grpSpPr>
        <p:grpSp>
          <p:nvGrpSpPr>
            <p:cNvPr id="31" name="Group 30"/>
            <p:cNvGrpSpPr/>
            <p:nvPr/>
          </p:nvGrpSpPr>
          <p:grpSpPr>
            <a:xfrm>
              <a:off x="369278" y="2910971"/>
              <a:ext cx="7578967" cy="1274400"/>
              <a:chOff x="369278" y="2829643"/>
              <a:chExt cx="7578967" cy="1274400"/>
            </a:xfrm>
          </p:grpSpPr>
          <p:sp>
            <p:nvSpPr>
              <p:cNvPr id="33" name="Rectangle 32"/>
              <p:cNvSpPr/>
              <p:nvPr/>
            </p:nvSpPr>
            <p:spPr>
              <a:xfrm>
                <a:off x="369278" y="2829643"/>
                <a:ext cx="2171700" cy="127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rgbClr val="53565A"/>
                    </a:solidFill>
                    <a:latin typeface="ITC Avant Garde Std Md" pitchFamily="34" charset="0"/>
                  </a:rPr>
                  <a:t>A FIRM WITH AN ENTREPRENEURIAL SPIRIT</a:t>
                </a:r>
              </a:p>
            </p:txBody>
          </p:sp>
          <p:sp>
            <p:nvSpPr>
              <p:cNvPr id="34" name="Rectangle 33"/>
              <p:cNvSpPr/>
              <p:nvPr/>
            </p:nvSpPr>
            <p:spPr>
              <a:xfrm>
                <a:off x="2664068" y="2829644"/>
                <a:ext cx="5284177" cy="127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just"/>
                <a:r>
                  <a:rPr lang="en-US" sz="1400" dirty="0">
                    <a:solidFill>
                      <a:schemeClr val="tx1"/>
                    </a:solidFill>
                    <a:latin typeface="HelveticaNeueLT Pro 47 LtCn" pitchFamily="34" charset="0"/>
                  </a:rPr>
                  <a:t>In 2005, ATOZ was one of the founding members of TAXAND, the global network of high-end tax practices. TAXAND counts around 40 members today</a:t>
                </a:r>
              </a:p>
            </p:txBody>
          </p:sp>
        </p:grpSp>
        <p:cxnSp>
          <p:nvCxnSpPr>
            <p:cNvPr id="32" name="Straight Connector 31"/>
            <p:cNvCxnSpPr/>
            <p:nvPr/>
          </p:nvCxnSpPr>
          <p:spPr>
            <a:xfrm>
              <a:off x="1170456" y="4185370"/>
              <a:ext cx="569343" cy="1"/>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69278" y="4362423"/>
            <a:ext cx="7578967" cy="1273424"/>
            <a:chOff x="369278" y="4362423"/>
            <a:chExt cx="7578967" cy="1273424"/>
          </a:xfrm>
        </p:grpSpPr>
        <p:grpSp>
          <p:nvGrpSpPr>
            <p:cNvPr id="36" name="Group 35"/>
            <p:cNvGrpSpPr/>
            <p:nvPr/>
          </p:nvGrpSpPr>
          <p:grpSpPr>
            <a:xfrm>
              <a:off x="369278" y="4362423"/>
              <a:ext cx="7578967" cy="1273424"/>
              <a:chOff x="369278" y="4248127"/>
              <a:chExt cx="7578967" cy="1273424"/>
            </a:xfrm>
          </p:grpSpPr>
          <p:sp>
            <p:nvSpPr>
              <p:cNvPr id="38" name="Rectangle 37"/>
              <p:cNvSpPr/>
              <p:nvPr/>
            </p:nvSpPr>
            <p:spPr>
              <a:xfrm>
                <a:off x="369278" y="4248127"/>
                <a:ext cx="2171700" cy="1273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rgbClr val="009EC0"/>
                    </a:solidFill>
                    <a:latin typeface="ITC Avant Garde Std Md" pitchFamily="34" charset="0"/>
                  </a:rPr>
                  <a:t>YOUR SUCCESS IS OUR SUCCESS</a:t>
                </a:r>
              </a:p>
            </p:txBody>
          </p:sp>
          <p:sp>
            <p:nvSpPr>
              <p:cNvPr id="39" name="Rectangle 38"/>
              <p:cNvSpPr/>
              <p:nvPr/>
            </p:nvSpPr>
            <p:spPr>
              <a:xfrm>
                <a:off x="2664068" y="4248127"/>
                <a:ext cx="5284177" cy="1273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just"/>
                <a:r>
                  <a:rPr lang="en-US" sz="1400" dirty="0">
                    <a:solidFill>
                      <a:schemeClr val="tx1"/>
                    </a:solidFill>
                    <a:latin typeface="HelveticaNeueLT Pro 47 LtCn" pitchFamily="34" charset="0"/>
                  </a:rPr>
                  <a:t>Since 2004, clients have trusted ATOZ to help solving their most critical and important business problems. ATOZ shares a common approach of researching and understanding the facts before drawing conclusions and having a steadfast commitment to objectivity and the highest professional, legal, regulatory and ethical standards</a:t>
                </a:r>
              </a:p>
            </p:txBody>
          </p:sp>
        </p:grpSp>
        <p:cxnSp>
          <p:nvCxnSpPr>
            <p:cNvPr id="37" name="Straight Connector 36"/>
            <p:cNvCxnSpPr/>
            <p:nvPr/>
          </p:nvCxnSpPr>
          <p:spPr>
            <a:xfrm>
              <a:off x="1170457" y="5635846"/>
              <a:ext cx="569343" cy="1"/>
            </a:xfrm>
            <a:prstGeom prst="line">
              <a:avLst/>
            </a:prstGeom>
            <a:ln w="6350"/>
          </p:spPr>
          <p:style>
            <a:lnRef idx="1">
              <a:schemeClr val="accent1"/>
            </a:lnRef>
            <a:fillRef idx="0">
              <a:schemeClr val="accent1"/>
            </a:fillRef>
            <a:effectRef idx="0">
              <a:schemeClr val="accent1"/>
            </a:effectRef>
            <a:fontRef idx="minor">
              <a:schemeClr val="tx1"/>
            </a:fontRef>
          </p:style>
        </p:cxnSp>
      </p:grpSp>
      <p:sp>
        <p:nvSpPr>
          <p:cNvPr id="56" name="TextBox 55"/>
          <p:cNvSpPr txBox="1"/>
          <p:nvPr userDrawn="1"/>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ABOUT ATOZ TAX ADVISERS</a:t>
            </a:r>
          </a:p>
        </p:txBody>
      </p:sp>
      <p:sp>
        <p:nvSpPr>
          <p:cNvPr id="58" name="TextBox 57"/>
          <p:cNvSpPr txBox="1"/>
          <p:nvPr userDrawn="1"/>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Tree>
    <p:extLst>
      <p:ext uri="{BB962C8B-B14F-4D97-AF65-F5344CB8AC3E}">
        <p14:creationId xmlns:p14="http://schemas.microsoft.com/office/powerpoint/2010/main" val="3501095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bout ATOZ 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 y="1446425"/>
            <a:ext cx="7340139" cy="4181303"/>
          </a:xfrm>
          <a:prstGeom prst="rect">
            <a:avLst/>
          </a:prstGeom>
          <a:solidFill>
            <a:srgbClr val="009E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2" name="TextBox 1"/>
          <p:cNvSpPr txBox="1"/>
          <p:nvPr/>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ABOUT ATOZ TAX ADVISERS</a:t>
            </a: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24" name="TextBox 23"/>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33" name="Rectangle 32"/>
          <p:cNvSpPr/>
          <p:nvPr userDrawn="1"/>
        </p:nvSpPr>
        <p:spPr>
          <a:xfrm>
            <a:off x="-1" y="1446425"/>
            <a:ext cx="7340139" cy="4181303"/>
          </a:xfrm>
          <a:prstGeom prst="rect">
            <a:avLst/>
          </a:prstGeom>
          <a:solidFill>
            <a:srgbClr val="009E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25" name="Group 24"/>
          <p:cNvGrpSpPr/>
          <p:nvPr/>
        </p:nvGrpSpPr>
        <p:grpSpPr>
          <a:xfrm>
            <a:off x="432229" y="1694124"/>
            <a:ext cx="6356274" cy="3685904"/>
            <a:chOff x="432229" y="1694124"/>
            <a:chExt cx="6356274" cy="3685904"/>
          </a:xfrm>
        </p:grpSpPr>
        <p:grpSp>
          <p:nvGrpSpPr>
            <p:cNvPr id="27" name="Group 26"/>
            <p:cNvGrpSpPr/>
            <p:nvPr/>
          </p:nvGrpSpPr>
          <p:grpSpPr>
            <a:xfrm>
              <a:off x="432230" y="4043284"/>
              <a:ext cx="6355718" cy="1336744"/>
              <a:chOff x="432230" y="4074841"/>
              <a:chExt cx="6355718" cy="1336744"/>
            </a:xfrm>
          </p:grpSpPr>
          <p:sp>
            <p:nvSpPr>
              <p:cNvPr id="39" name="Rectangle 38"/>
              <p:cNvSpPr/>
              <p:nvPr/>
            </p:nvSpPr>
            <p:spPr>
              <a:xfrm>
                <a:off x="432230" y="4074841"/>
                <a:ext cx="3364855" cy="417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BE" sz="1400" b="1" dirty="0">
                    <a:solidFill>
                      <a:schemeClr val="bg1"/>
                    </a:solidFill>
                    <a:latin typeface="ITC Avant Garde Std Md" pitchFamily="34" charset="0"/>
                  </a:rPr>
                  <a:t>YOUR SUCCESS IS OUR SUCCESS</a:t>
                </a:r>
              </a:p>
            </p:txBody>
          </p:sp>
          <p:sp>
            <p:nvSpPr>
              <p:cNvPr id="40" name="Rectangle 39"/>
              <p:cNvSpPr/>
              <p:nvPr/>
            </p:nvSpPr>
            <p:spPr>
              <a:xfrm>
                <a:off x="432230" y="4566341"/>
                <a:ext cx="6355718" cy="845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indent="0" algn="just"/>
                <a:r>
                  <a:rPr lang="en-US" sz="1400" dirty="0">
                    <a:solidFill>
                      <a:schemeClr val="bg1"/>
                    </a:solidFill>
                    <a:latin typeface="HelveticaNeueLT Pro 47 LtCn" pitchFamily="34" charset="0"/>
                  </a:rPr>
                  <a:t>Since 2004, clients have trusted ATOZ to help solving their most critical and important business problems. ATOZ shares a common approach of researching and understanding the facts before drawing conclusions and having a steadfast commitment to objectivity and the highest professional, legal, regulatory and ethical standards</a:t>
                </a:r>
              </a:p>
            </p:txBody>
          </p:sp>
          <p:cxnSp>
            <p:nvCxnSpPr>
              <p:cNvPr id="41" name="Connecteur droit 7">
                <a:extLst>
                  <a:ext uri="{FF2B5EF4-FFF2-40B4-BE49-F238E27FC236}">
                    <a16:creationId xmlns:a16="http://schemas.microsoft.com/office/drawing/2014/main" xmlns="" id="{2D8D28E3-CE2C-4F11-B0DF-00E44A328D30}"/>
                  </a:ext>
                </a:extLst>
              </p:cNvPr>
              <p:cNvCxnSpPr>
                <a:cxnSpLocks/>
              </p:cNvCxnSpPr>
              <p:nvPr/>
            </p:nvCxnSpPr>
            <p:spPr>
              <a:xfrm flipH="1">
                <a:off x="533085" y="4485685"/>
                <a:ext cx="54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32230" y="2905260"/>
              <a:ext cx="6356273" cy="919473"/>
              <a:chOff x="432230" y="2929322"/>
              <a:chExt cx="6356273" cy="919473"/>
            </a:xfrm>
          </p:grpSpPr>
          <p:sp>
            <p:nvSpPr>
              <p:cNvPr id="36" name="Rectangle 35"/>
              <p:cNvSpPr/>
              <p:nvPr/>
            </p:nvSpPr>
            <p:spPr>
              <a:xfrm>
                <a:off x="432230" y="2929322"/>
                <a:ext cx="4062278" cy="41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BE" sz="1400" b="1" dirty="0">
                    <a:solidFill>
                      <a:schemeClr val="bg1"/>
                    </a:solidFill>
                    <a:latin typeface="ITC Avant Garde Std Md" pitchFamily="34" charset="0"/>
                  </a:rPr>
                  <a:t>A FIRM WITH AN ENTREPRENEURIAL SPIRIT</a:t>
                </a:r>
              </a:p>
            </p:txBody>
          </p:sp>
          <p:sp>
            <p:nvSpPr>
              <p:cNvPr id="37" name="Rectangle 36"/>
              <p:cNvSpPr/>
              <p:nvPr/>
            </p:nvSpPr>
            <p:spPr>
              <a:xfrm>
                <a:off x="432785" y="3426572"/>
                <a:ext cx="6355718" cy="422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indent="0" algn="just"/>
                <a:r>
                  <a:rPr lang="en-US" sz="1400" dirty="0">
                    <a:solidFill>
                      <a:schemeClr val="bg1"/>
                    </a:solidFill>
                    <a:latin typeface="HelveticaNeueLT Pro 47 LtCn" pitchFamily="34" charset="0"/>
                  </a:rPr>
                  <a:t>In 2005, ATOZ was one of the founding members of TAXAND, the global network of high-end tax practices. TAXAND counts 50 members today</a:t>
                </a:r>
              </a:p>
            </p:txBody>
          </p:sp>
          <p:cxnSp>
            <p:nvCxnSpPr>
              <p:cNvPr id="38" name="Connecteur droit 7">
                <a:extLst>
                  <a:ext uri="{FF2B5EF4-FFF2-40B4-BE49-F238E27FC236}">
                    <a16:creationId xmlns:a16="http://schemas.microsoft.com/office/drawing/2014/main" xmlns="" id="{2D8D28E3-CE2C-4F11-B0DF-00E44A328D30}"/>
                  </a:ext>
                </a:extLst>
              </p:cNvPr>
              <p:cNvCxnSpPr>
                <a:cxnSpLocks/>
              </p:cNvCxnSpPr>
              <p:nvPr/>
            </p:nvCxnSpPr>
            <p:spPr>
              <a:xfrm flipH="1">
                <a:off x="533085" y="3326816"/>
                <a:ext cx="54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432229" y="1694124"/>
              <a:ext cx="6355719" cy="992585"/>
              <a:chOff x="432229" y="1725681"/>
              <a:chExt cx="6355719" cy="992585"/>
            </a:xfrm>
          </p:grpSpPr>
          <p:sp>
            <p:nvSpPr>
              <p:cNvPr id="30" name="Rectangle 29"/>
              <p:cNvSpPr/>
              <p:nvPr userDrawn="1"/>
            </p:nvSpPr>
            <p:spPr>
              <a:xfrm>
                <a:off x="432230" y="1725681"/>
                <a:ext cx="4601734" cy="358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BE" sz="1400" b="1" dirty="0">
                    <a:solidFill>
                      <a:schemeClr val="bg1"/>
                    </a:solidFill>
                    <a:latin typeface="ITC Avant Garde Std Md" pitchFamily="34" charset="0"/>
                  </a:rPr>
                  <a:t>17 PARTNERS, MORE THAN 100 PROFESSIONALS</a:t>
                </a:r>
              </a:p>
            </p:txBody>
          </p:sp>
          <p:sp>
            <p:nvSpPr>
              <p:cNvPr id="31" name="Rectangle 30"/>
              <p:cNvSpPr/>
              <p:nvPr/>
            </p:nvSpPr>
            <p:spPr>
              <a:xfrm>
                <a:off x="432229" y="2230156"/>
                <a:ext cx="6355719" cy="488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indent="0" algn="just"/>
                <a:r>
                  <a:rPr lang="en-US" sz="1400" dirty="0">
                    <a:solidFill>
                      <a:schemeClr val="bg1"/>
                    </a:solidFill>
                    <a:latin typeface="HelveticaNeueLT Pro 47 LtCn" pitchFamily="34" charset="0"/>
                  </a:rPr>
                  <a:t>ATOZ is one of the most reputable high-end advisory firms in Luxembourg, offering tax, corporate implementation and corporate finance solutions to a first class international client base</a:t>
                </a:r>
              </a:p>
            </p:txBody>
          </p:sp>
          <p:cxnSp>
            <p:nvCxnSpPr>
              <p:cNvPr id="35" name="Connecteur droit 7">
                <a:extLst>
                  <a:ext uri="{FF2B5EF4-FFF2-40B4-BE49-F238E27FC236}">
                    <a16:creationId xmlns:a16="http://schemas.microsoft.com/office/drawing/2014/main" xmlns="" id="{2D8D28E3-CE2C-4F11-B0DF-00E44A328D30}"/>
                  </a:ext>
                </a:extLst>
              </p:cNvPr>
              <p:cNvCxnSpPr>
                <a:cxnSpLocks/>
              </p:cNvCxnSpPr>
              <p:nvPr userDrawn="1"/>
            </p:nvCxnSpPr>
            <p:spPr>
              <a:xfrm flipH="1">
                <a:off x="533085" y="2115540"/>
                <a:ext cx="54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2" name="TextBox 41"/>
          <p:cNvSpPr txBox="1"/>
          <p:nvPr userDrawn="1"/>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ABOUT ATOZ TAX ADVISERS</a:t>
            </a:r>
          </a:p>
        </p:txBody>
      </p:sp>
    </p:spTree>
    <p:extLst>
      <p:ext uri="{BB962C8B-B14F-4D97-AF65-F5344CB8AC3E}">
        <p14:creationId xmlns:p14="http://schemas.microsoft.com/office/powerpoint/2010/main" val="3728691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alue Proposition">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8"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5"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3" name="TextBox 32"/>
          <p:cNvSpPr txBox="1"/>
          <p:nvPr/>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OUR VALUE PROPOSITION</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36" name="TextBox 35"/>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grpSp>
        <p:nvGrpSpPr>
          <p:cNvPr id="38" name="Group 37"/>
          <p:cNvGrpSpPr/>
          <p:nvPr userDrawn="1"/>
        </p:nvGrpSpPr>
        <p:grpSpPr>
          <a:xfrm>
            <a:off x="369277" y="1624245"/>
            <a:ext cx="2180492" cy="1327634"/>
            <a:chOff x="369277" y="1310051"/>
            <a:chExt cx="2180492" cy="1327634"/>
          </a:xfrm>
        </p:grpSpPr>
        <p:sp>
          <p:nvSpPr>
            <p:cNvPr id="39" name="Rectangle 38"/>
            <p:cNvSpPr/>
            <p:nvPr userDrawn="1"/>
          </p:nvSpPr>
          <p:spPr>
            <a:xfrm>
              <a:off x="369277" y="1310051"/>
              <a:ext cx="2180492" cy="58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rgbClr val="009EC0"/>
                  </a:solidFill>
                  <a:latin typeface="ITC Avant Garde Std Md" pitchFamily="34" charset="0"/>
                </a:rPr>
                <a:t>FULLY INDEPENDENT ASSESSMENT</a:t>
              </a:r>
            </a:p>
          </p:txBody>
        </p:sp>
        <p:sp>
          <p:nvSpPr>
            <p:cNvPr id="40" name="Rectangle 39"/>
            <p:cNvSpPr/>
            <p:nvPr/>
          </p:nvSpPr>
          <p:spPr>
            <a:xfrm>
              <a:off x="369277" y="1960677"/>
              <a:ext cx="2180492" cy="67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HelveticaNeueLT Pro 47 LtCn" pitchFamily="34" charset="0"/>
                </a:rPr>
                <a:t>ATOZ is an independent, conflict-free, un-bureaucratic advisory firm</a:t>
              </a:r>
            </a:p>
          </p:txBody>
        </p:sp>
      </p:grpSp>
      <p:grpSp>
        <p:nvGrpSpPr>
          <p:cNvPr id="41" name="Group 40"/>
          <p:cNvGrpSpPr/>
          <p:nvPr/>
        </p:nvGrpSpPr>
        <p:grpSpPr>
          <a:xfrm>
            <a:off x="3446399" y="1624245"/>
            <a:ext cx="2180492" cy="1327634"/>
            <a:chOff x="3045069" y="1310051"/>
            <a:chExt cx="2180492" cy="1327634"/>
          </a:xfrm>
        </p:grpSpPr>
        <p:sp>
          <p:nvSpPr>
            <p:cNvPr id="42" name="Rectangle 41"/>
            <p:cNvSpPr/>
            <p:nvPr/>
          </p:nvSpPr>
          <p:spPr>
            <a:xfrm>
              <a:off x="3045069" y="1310051"/>
              <a:ext cx="2180492" cy="58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rgbClr val="53565A"/>
                  </a:solidFill>
                  <a:latin typeface="ITC Avant Garde Std Md" pitchFamily="34" charset="0"/>
                </a:rPr>
                <a:t>BUILDING ON A PARTNERSHIP</a:t>
              </a:r>
            </a:p>
          </p:txBody>
        </p:sp>
        <p:sp>
          <p:nvSpPr>
            <p:cNvPr id="43" name="Rectangle 42"/>
            <p:cNvSpPr/>
            <p:nvPr/>
          </p:nvSpPr>
          <p:spPr>
            <a:xfrm>
              <a:off x="3045069" y="1960677"/>
              <a:ext cx="2180492" cy="67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HelveticaNeueLT Pro 47 LtCn" pitchFamily="34" charset="0"/>
                </a:rPr>
                <a:t>Our Top 10 clients have been loyal to the firm and its Partners since 2004</a:t>
              </a:r>
            </a:p>
          </p:txBody>
        </p:sp>
      </p:grpSp>
      <p:grpSp>
        <p:nvGrpSpPr>
          <p:cNvPr id="44" name="Group 43"/>
          <p:cNvGrpSpPr/>
          <p:nvPr/>
        </p:nvGrpSpPr>
        <p:grpSpPr>
          <a:xfrm>
            <a:off x="6523521" y="1624245"/>
            <a:ext cx="2180492" cy="1327634"/>
            <a:chOff x="5539155" y="1310051"/>
            <a:chExt cx="2180492" cy="1327634"/>
          </a:xfrm>
        </p:grpSpPr>
        <p:sp>
          <p:nvSpPr>
            <p:cNvPr id="45" name="Rectangle 44"/>
            <p:cNvSpPr/>
            <p:nvPr/>
          </p:nvSpPr>
          <p:spPr>
            <a:xfrm>
              <a:off x="5539155" y="1310051"/>
              <a:ext cx="2180492" cy="58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rgbClr val="009EC0"/>
                  </a:solidFill>
                  <a:latin typeface="ITC Avant Garde Std Md" pitchFamily="34" charset="0"/>
                </a:rPr>
                <a:t>INNOVATIVE </a:t>
              </a:r>
            </a:p>
            <a:p>
              <a:pPr algn="ctr"/>
              <a:r>
                <a:rPr lang="fr-BE" sz="1400" b="1" dirty="0">
                  <a:solidFill>
                    <a:srgbClr val="009EC0"/>
                  </a:solidFill>
                  <a:latin typeface="ITC Avant Garde Std Md" pitchFamily="34" charset="0"/>
                </a:rPr>
                <a:t>ADVISERS</a:t>
              </a:r>
            </a:p>
          </p:txBody>
        </p:sp>
        <p:sp>
          <p:nvSpPr>
            <p:cNvPr id="46" name="Rectangle 45"/>
            <p:cNvSpPr/>
            <p:nvPr/>
          </p:nvSpPr>
          <p:spPr>
            <a:xfrm>
              <a:off x="5539155" y="1960677"/>
              <a:ext cx="2180492" cy="67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HelveticaNeueLT Pro 47 LtCn" pitchFamily="34" charset="0"/>
                </a:rPr>
                <a:t>Crafting tailor-made solutions in line with clients’ commercial needs</a:t>
              </a:r>
            </a:p>
          </p:txBody>
        </p:sp>
      </p:grpSp>
      <p:grpSp>
        <p:nvGrpSpPr>
          <p:cNvPr id="47" name="Group 46"/>
          <p:cNvGrpSpPr/>
          <p:nvPr/>
        </p:nvGrpSpPr>
        <p:grpSpPr>
          <a:xfrm>
            <a:off x="369277" y="3880313"/>
            <a:ext cx="2180492" cy="1327634"/>
            <a:chOff x="369277" y="3229705"/>
            <a:chExt cx="2180492" cy="1327634"/>
          </a:xfrm>
        </p:grpSpPr>
        <p:sp>
          <p:nvSpPr>
            <p:cNvPr id="48" name="Rectangle 47"/>
            <p:cNvSpPr/>
            <p:nvPr/>
          </p:nvSpPr>
          <p:spPr>
            <a:xfrm>
              <a:off x="369277" y="3229705"/>
              <a:ext cx="2180492" cy="58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3565A"/>
                  </a:solidFill>
                  <a:latin typeface="ITC Avant Garde Std Md" pitchFamily="34" charset="0"/>
                </a:rPr>
                <a:t>VERY STRONG</a:t>
              </a:r>
            </a:p>
            <a:p>
              <a:pPr algn="ctr"/>
              <a:r>
                <a:rPr lang="en-US" sz="1400" b="1" dirty="0">
                  <a:solidFill>
                    <a:srgbClr val="53565A"/>
                  </a:solidFill>
                  <a:latin typeface="ITC Avant Garde Std Md" pitchFamily="34" charset="0"/>
                </a:rPr>
                <a:t>PROJECT MANAGEMENT SKILLS</a:t>
              </a:r>
            </a:p>
          </p:txBody>
        </p:sp>
        <p:sp>
          <p:nvSpPr>
            <p:cNvPr id="49" name="Rectangle 48"/>
            <p:cNvSpPr/>
            <p:nvPr/>
          </p:nvSpPr>
          <p:spPr>
            <a:xfrm>
              <a:off x="369277" y="3880331"/>
              <a:ext cx="2180492" cy="67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HelveticaNeueLT Pro 47 LtCn" pitchFamily="34" charset="0"/>
                </a:rPr>
                <a:t>We bring deep technical and operational experience</a:t>
              </a:r>
            </a:p>
          </p:txBody>
        </p:sp>
      </p:grpSp>
      <p:grpSp>
        <p:nvGrpSpPr>
          <p:cNvPr id="50" name="Group 49"/>
          <p:cNvGrpSpPr/>
          <p:nvPr/>
        </p:nvGrpSpPr>
        <p:grpSpPr>
          <a:xfrm>
            <a:off x="3446399" y="3880313"/>
            <a:ext cx="2180492" cy="1327634"/>
            <a:chOff x="3045069" y="3229705"/>
            <a:chExt cx="2180492" cy="1327634"/>
          </a:xfrm>
        </p:grpSpPr>
        <p:sp>
          <p:nvSpPr>
            <p:cNvPr id="51" name="Rectangle 50"/>
            <p:cNvSpPr/>
            <p:nvPr/>
          </p:nvSpPr>
          <p:spPr>
            <a:xfrm>
              <a:off x="3045069" y="3229705"/>
              <a:ext cx="2180492" cy="58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rgbClr val="009EC0"/>
                  </a:solidFill>
                  <a:latin typeface="ITC Avant Garde Std Md" pitchFamily="34" charset="0"/>
                </a:rPr>
                <a:t>PARTNER LED FROM START TO FINISH</a:t>
              </a:r>
            </a:p>
          </p:txBody>
        </p:sp>
        <p:sp>
          <p:nvSpPr>
            <p:cNvPr id="52" name="Rectangle 51"/>
            <p:cNvSpPr/>
            <p:nvPr/>
          </p:nvSpPr>
          <p:spPr>
            <a:xfrm>
              <a:off x="3045069" y="3880331"/>
              <a:ext cx="2180492" cy="67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HelveticaNeueLT Pro 47 LtCn" pitchFamily="34" charset="0"/>
                </a:rPr>
                <a:t>Our Partners are amongst the most senior in the industry</a:t>
              </a:r>
            </a:p>
          </p:txBody>
        </p:sp>
      </p:grpSp>
      <p:grpSp>
        <p:nvGrpSpPr>
          <p:cNvPr id="53" name="Group 52"/>
          <p:cNvGrpSpPr/>
          <p:nvPr/>
        </p:nvGrpSpPr>
        <p:grpSpPr>
          <a:xfrm>
            <a:off x="6523521" y="3880313"/>
            <a:ext cx="2180492" cy="1327634"/>
            <a:chOff x="5539155" y="3229705"/>
            <a:chExt cx="2180492" cy="1327634"/>
          </a:xfrm>
        </p:grpSpPr>
        <p:sp>
          <p:nvSpPr>
            <p:cNvPr id="54" name="Rectangle 53"/>
            <p:cNvSpPr/>
            <p:nvPr/>
          </p:nvSpPr>
          <p:spPr>
            <a:xfrm>
              <a:off x="5539155" y="3229705"/>
              <a:ext cx="2180492" cy="58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3565A"/>
                  </a:solidFill>
                  <a:latin typeface="ITC Avant Garde Std Md" pitchFamily="34" charset="0"/>
                </a:rPr>
                <a:t>GUARANTEED TRANSPARENCY</a:t>
              </a:r>
            </a:p>
          </p:txBody>
        </p:sp>
        <p:sp>
          <p:nvSpPr>
            <p:cNvPr id="55" name="Rectangle 54"/>
            <p:cNvSpPr/>
            <p:nvPr/>
          </p:nvSpPr>
          <p:spPr>
            <a:xfrm>
              <a:off x="5539155" y="3880331"/>
              <a:ext cx="2180492" cy="67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HelveticaNeueLT Pro 47 LtCn" pitchFamily="34" charset="0"/>
                </a:rPr>
                <a:t>We keep control of the timeframes and costs</a:t>
              </a:r>
            </a:p>
          </p:txBody>
        </p:sp>
      </p:grpSp>
      <p:cxnSp>
        <p:nvCxnSpPr>
          <p:cNvPr id="56" name="Straight Connector 55"/>
          <p:cNvCxnSpPr/>
          <p:nvPr/>
        </p:nvCxnSpPr>
        <p:spPr>
          <a:xfrm>
            <a:off x="1174851" y="3416095"/>
            <a:ext cx="569343" cy="1"/>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251974" y="3416095"/>
            <a:ext cx="569343" cy="1"/>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329095" y="3416095"/>
            <a:ext cx="569343" cy="1"/>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9" name="TextBox 78"/>
          <p:cNvSpPr txBox="1"/>
          <p:nvPr userDrawn="1"/>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OUR VALUE PROPOSITION</a:t>
            </a:r>
          </a:p>
        </p:txBody>
      </p:sp>
    </p:spTree>
    <p:extLst>
      <p:ext uri="{BB962C8B-B14F-4D97-AF65-F5344CB8AC3E}">
        <p14:creationId xmlns:p14="http://schemas.microsoft.com/office/powerpoint/2010/main" val="111771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r Approach">
    <p:spTree>
      <p:nvGrpSpPr>
        <p:cNvPr id="1" name=""/>
        <p:cNvGrpSpPr/>
        <p:nvPr/>
      </p:nvGrpSpPr>
      <p:grpSpPr>
        <a:xfrm>
          <a:off x="0" y="0"/>
          <a:ext cx="0" cy="0"/>
          <a:chOff x="0" y="0"/>
          <a:chExt cx="0" cy="0"/>
        </a:xfrm>
      </p:grpSpPr>
      <p:pic>
        <p:nvPicPr>
          <p:cNvPr id="34"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8"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5"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3" name="TextBox 32"/>
          <p:cNvSpPr txBox="1"/>
          <p:nvPr/>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OUR APPROACH</a:t>
            </a:r>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61" name="TextBox 60"/>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grpSp>
        <p:nvGrpSpPr>
          <p:cNvPr id="63" name="Group 62"/>
          <p:cNvGrpSpPr/>
          <p:nvPr/>
        </p:nvGrpSpPr>
        <p:grpSpPr>
          <a:xfrm>
            <a:off x="420081" y="1288476"/>
            <a:ext cx="8345850" cy="493206"/>
            <a:chOff x="420081" y="1367604"/>
            <a:chExt cx="8345850" cy="493206"/>
          </a:xfrm>
        </p:grpSpPr>
        <p:sp>
          <p:nvSpPr>
            <p:cNvPr id="64" name="Rectangle 63"/>
            <p:cNvSpPr/>
            <p:nvPr/>
          </p:nvSpPr>
          <p:spPr>
            <a:xfrm>
              <a:off x="420081" y="1367604"/>
              <a:ext cx="1672645" cy="49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ITC Avant Garde Std Md" pitchFamily="34" charset="0"/>
                </a:rPr>
                <a:t>DIAGNOSE</a:t>
              </a:r>
            </a:p>
          </p:txBody>
        </p:sp>
        <p:sp>
          <p:nvSpPr>
            <p:cNvPr id="65" name="Chevron 64"/>
            <p:cNvSpPr/>
            <p:nvPr userDrawn="1"/>
          </p:nvSpPr>
          <p:spPr>
            <a:xfrm>
              <a:off x="2466559" y="1418906"/>
              <a:ext cx="211017" cy="390603"/>
            </a:xfrm>
            <a:prstGeom prst="chevron">
              <a:avLst/>
            </a:prstGeom>
            <a:solidFill>
              <a:srgbClr val="009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dirty="0">
                <a:solidFill>
                  <a:schemeClr val="tx1"/>
                </a:solidFill>
                <a:latin typeface="HelveticaNeueLT Pro 67 MdCn" pitchFamily="34" charset="0"/>
              </a:endParaRPr>
            </a:p>
          </p:txBody>
        </p:sp>
        <p:sp>
          <p:nvSpPr>
            <p:cNvPr id="66" name="Rectangle 65"/>
            <p:cNvSpPr/>
            <p:nvPr/>
          </p:nvSpPr>
          <p:spPr>
            <a:xfrm>
              <a:off x="3051409" y="1367604"/>
              <a:ext cx="998158" cy="49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ITC Avant Garde Std Md" pitchFamily="34" charset="0"/>
                </a:rPr>
                <a:t>PLAN</a:t>
              </a:r>
            </a:p>
          </p:txBody>
        </p:sp>
        <p:sp>
          <p:nvSpPr>
            <p:cNvPr id="67" name="Chevron 66"/>
            <p:cNvSpPr/>
            <p:nvPr/>
          </p:nvSpPr>
          <p:spPr>
            <a:xfrm>
              <a:off x="4423400" y="1418007"/>
              <a:ext cx="212400" cy="392400"/>
            </a:xfrm>
            <a:prstGeom prst="chevron">
              <a:avLst/>
            </a:prstGeom>
            <a:solidFill>
              <a:srgbClr val="C7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dirty="0">
                <a:solidFill>
                  <a:schemeClr val="tx1"/>
                </a:solidFill>
                <a:latin typeface="HelveticaNeueLT Pro 67 MdCn" pitchFamily="34" charset="0"/>
              </a:endParaRPr>
            </a:p>
          </p:txBody>
        </p:sp>
        <p:sp>
          <p:nvSpPr>
            <p:cNvPr id="68" name="Rectangle 67"/>
            <p:cNvSpPr/>
            <p:nvPr/>
          </p:nvSpPr>
          <p:spPr>
            <a:xfrm>
              <a:off x="5009633" y="1367604"/>
              <a:ext cx="1844683" cy="49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ITC Avant Garde Std Md" pitchFamily="34" charset="0"/>
                </a:rPr>
                <a:t>FACILITATE</a:t>
              </a:r>
            </a:p>
          </p:txBody>
        </p:sp>
        <p:sp>
          <p:nvSpPr>
            <p:cNvPr id="69" name="Chevron 68"/>
            <p:cNvSpPr/>
            <p:nvPr/>
          </p:nvSpPr>
          <p:spPr>
            <a:xfrm>
              <a:off x="7228149" y="1418007"/>
              <a:ext cx="212400" cy="392400"/>
            </a:xfrm>
            <a:prstGeom prst="chevron">
              <a:avLst/>
            </a:prstGeom>
            <a:solidFill>
              <a:srgbClr val="009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dirty="0">
                <a:solidFill>
                  <a:schemeClr val="tx1"/>
                </a:solidFill>
                <a:latin typeface="HelveticaNeueLT Pro 67 MdCn" pitchFamily="34" charset="0"/>
              </a:endParaRPr>
            </a:p>
          </p:txBody>
        </p:sp>
        <p:sp>
          <p:nvSpPr>
            <p:cNvPr id="70" name="Rectangle 69"/>
            <p:cNvSpPr/>
            <p:nvPr/>
          </p:nvSpPr>
          <p:spPr>
            <a:xfrm>
              <a:off x="7814380" y="1367604"/>
              <a:ext cx="951551" cy="49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ITC Avant Garde Std Md" pitchFamily="34" charset="0"/>
                </a:rPr>
                <a:t>LEAD</a:t>
              </a:r>
            </a:p>
          </p:txBody>
        </p:sp>
      </p:grpSp>
      <p:sp>
        <p:nvSpPr>
          <p:cNvPr id="71" name="Rectangle 70"/>
          <p:cNvSpPr/>
          <p:nvPr/>
        </p:nvSpPr>
        <p:spPr>
          <a:xfrm>
            <a:off x="420080" y="2074988"/>
            <a:ext cx="8345850" cy="386862"/>
          </a:xfrm>
          <a:prstGeom prst="rect">
            <a:avLst/>
          </a:prstGeom>
          <a:solidFill>
            <a:srgbClr val="DBD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fr-BE" b="1" dirty="0">
                <a:solidFill>
                  <a:schemeClr val="bg1"/>
                </a:solidFill>
                <a:latin typeface="ITC Avant Garde Std Md" pitchFamily="34" charset="0"/>
              </a:rPr>
              <a:t>BENEFITS FOR OUR CLIENTS</a:t>
            </a:r>
          </a:p>
        </p:txBody>
      </p:sp>
      <p:sp>
        <p:nvSpPr>
          <p:cNvPr id="72" name="Rectangle 71"/>
          <p:cNvSpPr/>
          <p:nvPr userDrawn="1"/>
        </p:nvSpPr>
        <p:spPr>
          <a:xfrm>
            <a:off x="420080" y="2672856"/>
            <a:ext cx="2190088" cy="87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HelveticaNeueLT Pro 47 LtCn" pitchFamily="34" charset="0"/>
              </a:rPr>
              <a:t>Solving complex tax issues requires an objectivity and understanding that must be obtained from intense scrutiny and review of the business and industry. </a:t>
            </a:r>
          </a:p>
        </p:txBody>
      </p:sp>
      <p:cxnSp>
        <p:nvCxnSpPr>
          <p:cNvPr id="73" name="Straight Connector 72"/>
          <p:cNvCxnSpPr/>
          <p:nvPr/>
        </p:nvCxnSpPr>
        <p:spPr>
          <a:xfrm>
            <a:off x="508001" y="3798288"/>
            <a:ext cx="756000" cy="0"/>
          </a:xfrm>
          <a:prstGeom prst="line">
            <a:avLst/>
          </a:prstGeom>
          <a:ln w="6350">
            <a:solidFill>
              <a:srgbClr val="009EC0"/>
            </a:solidFill>
          </a:ln>
        </p:spPr>
        <p:style>
          <a:lnRef idx="1">
            <a:schemeClr val="accent1"/>
          </a:lnRef>
          <a:fillRef idx="0">
            <a:schemeClr val="accent1"/>
          </a:fillRef>
          <a:effectRef idx="0">
            <a:schemeClr val="accent1"/>
          </a:effectRef>
          <a:fontRef idx="minor">
            <a:schemeClr val="tx1"/>
          </a:fontRef>
        </p:style>
      </p:cxnSp>
      <p:sp>
        <p:nvSpPr>
          <p:cNvPr id="74" name="Rectangle 73"/>
          <p:cNvSpPr/>
          <p:nvPr userDrawn="1"/>
        </p:nvSpPr>
        <p:spPr>
          <a:xfrm>
            <a:off x="2809511" y="2672856"/>
            <a:ext cx="1430642" cy="870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HelveticaNeueLT Pro 47 LtCn" pitchFamily="34" charset="0"/>
              </a:rPr>
              <a:t>Success demands a clear path to results. Working with the senior stakeholders of our clients.</a:t>
            </a:r>
          </a:p>
        </p:txBody>
      </p:sp>
      <p:cxnSp>
        <p:nvCxnSpPr>
          <p:cNvPr id="75" name="Straight Connector 74"/>
          <p:cNvCxnSpPr/>
          <p:nvPr/>
        </p:nvCxnSpPr>
        <p:spPr>
          <a:xfrm>
            <a:off x="2897431" y="3798288"/>
            <a:ext cx="756000" cy="0"/>
          </a:xfrm>
          <a:prstGeom prst="line">
            <a:avLst/>
          </a:prstGeom>
          <a:ln w="6350">
            <a:solidFill>
              <a:srgbClr val="009EC0"/>
            </a:solidFill>
          </a:ln>
        </p:spPr>
        <p:style>
          <a:lnRef idx="1">
            <a:schemeClr val="accent1"/>
          </a:lnRef>
          <a:fillRef idx="0">
            <a:schemeClr val="accent1"/>
          </a:fillRef>
          <a:effectRef idx="0">
            <a:schemeClr val="accent1"/>
          </a:effectRef>
          <a:fontRef idx="minor">
            <a:schemeClr val="tx1"/>
          </a:fontRef>
        </p:style>
      </p:cxnSp>
      <p:sp>
        <p:nvSpPr>
          <p:cNvPr id="76" name="Rectangle 75"/>
          <p:cNvSpPr/>
          <p:nvPr userDrawn="1"/>
        </p:nvSpPr>
        <p:spPr>
          <a:xfrm>
            <a:off x="4768826" y="2672856"/>
            <a:ext cx="2124337" cy="870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HelveticaNeueLT Pro 47 LtCn" pitchFamily="34" charset="0"/>
              </a:rPr>
              <a:t>Developing and implementing appropriate tax and finance structures requires the participation and conviction of parties across the client’s organization. </a:t>
            </a:r>
          </a:p>
        </p:txBody>
      </p:sp>
      <p:cxnSp>
        <p:nvCxnSpPr>
          <p:cNvPr id="77" name="Straight Connector 76"/>
          <p:cNvCxnSpPr/>
          <p:nvPr/>
        </p:nvCxnSpPr>
        <p:spPr>
          <a:xfrm>
            <a:off x="4856751" y="3798288"/>
            <a:ext cx="756000" cy="0"/>
          </a:xfrm>
          <a:prstGeom prst="line">
            <a:avLst/>
          </a:prstGeom>
          <a:ln w="6350">
            <a:solidFill>
              <a:srgbClr val="009EC0"/>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155841" y="2672857"/>
            <a:ext cx="1610090" cy="720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HelveticaNeueLT Pro 47 LtCn" pitchFamily="34" charset="0"/>
              </a:rPr>
              <a:t>Delivering results depends on leadership capabilities of executing the strategic plan.</a:t>
            </a:r>
          </a:p>
        </p:txBody>
      </p:sp>
      <p:cxnSp>
        <p:nvCxnSpPr>
          <p:cNvPr id="79" name="Straight Connector 78"/>
          <p:cNvCxnSpPr/>
          <p:nvPr/>
        </p:nvCxnSpPr>
        <p:spPr>
          <a:xfrm>
            <a:off x="7243762" y="3798288"/>
            <a:ext cx="756000" cy="0"/>
          </a:xfrm>
          <a:prstGeom prst="line">
            <a:avLst/>
          </a:prstGeom>
          <a:ln w="6350">
            <a:solidFill>
              <a:srgbClr val="009EC0"/>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420080" y="4152891"/>
            <a:ext cx="2190088" cy="87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HelveticaNeueLT Pro 47 LtCn" pitchFamily="34" charset="0"/>
              </a:rPr>
              <a:t>ATOZ professionals have a proven track record for their ability to quickly achieve a thorough understanding of the challenges and opportunities faced by our clients.</a:t>
            </a:r>
          </a:p>
        </p:txBody>
      </p:sp>
      <p:cxnSp>
        <p:nvCxnSpPr>
          <p:cNvPr id="81" name="Straight Connector 80"/>
          <p:cNvCxnSpPr/>
          <p:nvPr/>
        </p:nvCxnSpPr>
        <p:spPr>
          <a:xfrm>
            <a:off x="508001" y="5392619"/>
            <a:ext cx="756000" cy="0"/>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2809511" y="4152891"/>
            <a:ext cx="1783495" cy="1008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HelveticaNeueLT Pro 47 LtCn" pitchFamily="34" charset="0"/>
              </a:rPr>
              <a:t>ATOZ professionals develop an action plan that addresses both challenges and opportunities by building on a project partnership between the client and ATOZ.</a:t>
            </a:r>
          </a:p>
        </p:txBody>
      </p:sp>
      <p:cxnSp>
        <p:nvCxnSpPr>
          <p:cNvPr id="83" name="Straight Connector 82"/>
          <p:cNvCxnSpPr/>
          <p:nvPr/>
        </p:nvCxnSpPr>
        <p:spPr>
          <a:xfrm>
            <a:off x="2897432" y="5392619"/>
            <a:ext cx="756000" cy="0"/>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4768826" y="4152892"/>
            <a:ext cx="1623181" cy="1008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HelveticaNeueLT Pro 47 LtCn" pitchFamily="34" charset="0"/>
              </a:rPr>
              <a:t>Drawing on the leadership strengths of their team, ATOZ professionals forge consensus around credible, executable solutions.</a:t>
            </a:r>
          </a:p>
        </p:txBody>
      </p:sp>
      <p:cxnSp>
        <p:nvCxnSpPr>
          <p:cNvPr id="85" name="Straight Connector 84"/>
          <p:cNvCxnSpPr/>
          <p:nvPr/>
        </p:nvCxnSpPr>
        <p:spPr>
          <a:xfrm>
            <a:off x="4856752" y="5392619"/>
            <a:ext cx="756000" cy="0"/>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155843" y="4152891"/>
            <a:ext cx="1610088" cy="1008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HelveticaNeueLT Pro 47 LtCn" pitchFamily="34" charset="0"/>
              </a:rPr>
              <a:t>ATOZ professionals help clients’ management teams to implement the plan successfully. ATOZ stays committed until the job is done.</a:t>
            </a:r>
          </a:p>
        </p:txBody>
      </p:sp>
      <p:cxnSp>
        <p:nvCxnSpPr>
          <p:cNvPr id="87" name="Straight Connector 86"/>
          <p:cNvCxnSpPr/>
          <p:nvPr/>
        </p:nvCxnSpPr>
        <p:spPr>
          <a:xfrm>
            <a:off x="7243763" y="5392619"/>
            <a:ext cx="756000" cy="0"/>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OUR APPROACH</a:t>
            </a:r>
          </a:p>
        </p:txBody>
      </p:sp>
    </p:spTree>
    <p:extLst>
      <p:ext uri="{BB962C8B-B14F-4D97-AF65-F5344CB8AC3E}">
        <p14:creationId xmlns:p14="http://schemas.microsoft.com/office/powerpoint/2010/main" val="1351757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ur Solutions 1">
    <p:spTree>
      <p:nvGrpSpPr>
        <p:cNvPr id="1" name=""/>
        <p:cNvGrpSpPr/>
        <p:nvPr/>
      </p:nvGrpSpPr>
      <p:grpSpPr>
        <a:xfrm>
          <a:off x="0" y="0"/>
          <a:ext cx="0" cy="0"/>
          <a:chOff x="0" y="0"/>
          <a:chExt cx="0" cy="0"/>
        </a:xfrm>
      </p:grpSpPr>
      <p:pic>
        <p:nvPicPr>
          <p:cNvPr id="46" name="Pictur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8"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5"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3" name="TextBox 32"/>
          <p:cNvSpPr txBox="1"/>
          <p:nvPr/>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OUR SOLUTIONS</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23" name="TextBox 22"/>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48" name="TextBox 47"/>
          <p:cNvSpPr txBox="1"/>
          <p:nvPr userDrawn="1"/>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OUR SOLUTIONS</a:t>
            </a:r>
          </a:p>
        </p:txBody>
      </p:sp>
      <p:sp>
        <p:nvSpPr>
          <p:cNvPr id="49" name="Rectangle 48"/>
          <p:cNvSpPr/>
          <p:nvPr userDrawn="1"/>
        </p:nvSpPr>
        <p:spPr>
          <a:xfrm>
            <a:off x="369277" y="1870421"/>
            <a:ext cx="2180492" cy="58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rgbClr val="009EC0"/>
                </a:solidFill>
                <a:latin typeface="ITC Avant Garde Std Md" pitchFamily="34" charset="0"/>
              </a:rPr>
              <a:t>INTERNATIONAL &amp; CORPORATE TAX</a:t>
            </a:r>
          </a:p>
        </p:txBody>
      </p:sp>
      <p:sp>
        <p:nvSpPr>
          <p:cNvPr id="50" name="Rectangle 49"/>
          <p:cNvSpPr/>
          <p:nvPr userDrawn="1"/>
        </p:nvSpPr>
        <p:spPr>
          <a:xfrm>
            <a:off x="3446399" y="1870421"/>
            <a:ext cx="2180492" cy="58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rgbClr val="53565A"/>
                </a:solidFill>
                <a:latin typeface="ITC Avant Garde Std Md" pitchFamily="34" charset="0"/>
              </a:rPr>
              <a:t>CORPORATE IMPLEMENTATION</a:t>
            </a:r>
          </a:p>
        </p:txBody>
      </p:sp>
      <p:sp>
        <p:nvSpPr>
          <p:cNvPr id="51" name="Rectangle 50"/>
          <p:cNvSpPr/>
          <p:nvPr userDrawn="1"/>
        </p:nvSpPr>
        <p:spPr>
          <a:xfrm>
            <a:off x="6523521" y="1870421"/>
            <a:ext cx="2180492" cy="58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rgbClr val="009EC0"/>
                </a:solidFill>
                <a:latin typeface="ITC Avant Garde Std Md" pitchFamily="34" charset="0"/>
              </a:rPr>
              <a:t>INDIRECT TAX</a:t>
            </a:r>
          </a:p>
        </p:txBody>
      </p:sp>
      <p:sp>
        <p:nvSpPr>
          <p:cNvPr id="52" name="Rectangle 51"/>
          <p:cNvSpPr/>
          <p:nvPr userDrawn="1"/>
        </p:nvSpPr>
        <p:spPr>
          <a:xfrm>
            <a:off x="369277" y="3604224"/>
            <a:ext cx="2180492" cy="58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3565A"/>
                </a:solidFill>
                <a:latin typeface="ITC Avant Garde Std Md" pitchFamily="34" charset="0"/>
              </a:rPr>
              <a:t>CORPORATE FINANCE</a:t>
            </a:r>
          </a:p>
        </p:txBody>
      </p:sp>
      <p:sp>
        <p:nvSpPr>
          <p:cNvPr id="53" name="Rectangle 52"/>
          <p:cNvSpPr/>
          <p:nvPr userDrawn="1"/>
        </p:nvSpPr>
        <p:spPr>
          <a:xfrm>
            <a:off x="3446399" y="3604224"/>
            <a:ext cx="2180492" cy="58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rgbClr val="009EC0"/>
                </a:solidFill>
                <a:latin typeface="ITC Avant Garde Std Md" pitchFamily="34" charset="0"/>
              </a:rPr>
              <a:t>ASSET MANAGEMENT</a:t>
            </a:r>
          </a:p>
        </p:txBody>
      </p:sp>
      <p:sp>
        <p:nvSpPr>
          <p:cNvPr id="54" name="Rectangle 53"/>
          <p:cNvSpPr/>
          <p:nvPr userDrawn="1"/>
        </p:nvSpPr>
        <p:spPr>
          <a:xfrm>
            <a:off x="6523520" y="3604224"/>
            <a:ext cx="2180492" cy="58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3565A"/>
                </a:solidFill>
                <a:latin typeface="ITC Avant Garde Std Md" pitchFamily="34" charset="0"/>
              </a:rPr>
              <a:t>TRANSFER PRICING</a:t>
            </a:r>
          </a:p>
        </p:txBody>
      </p:sp>
      <p:cxnSp>
        <p:nvCxnSpPr>
          <p:cNvPr id="55" name="Straight Connector 54"/>
          <p:cNvCxnSpPr/>
          <p:nvPr userDrawn="1"/>
        </p:nvCxnSpPr>
        <p:spPr>
          <a:xfrm>
            <a:off x="1174851" y="3031863"/>
            <a:ext cx="569343" cy="1"/>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4251974" y="3031863"/>
            <a:ext cx="569343" cy="1"/>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7329095" y="3031863"/>
            <a:ext cx="569343" cy="1"/>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sp>
        <p:nvSpPr>
          <p:cNvPr id="58" name="Rectangle 57"/>
          <p:cNvSpPr/>
          <p:nvPr userDrawn="1"/>
        </p:nvSpPr>
        <p:spPr>
          <a:xfrm>
            <a:off x="3446399" y="5074269"/>
            <a:ext cx="2180492" cy="58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rgbClr val="53565A"/>
                </a:solidFill>
                <a:latin typeface="ITC Avant Garde Std Md" pitchFamily="34" charset="0"/>
              </a:rPr>
              <a:t>AVIATION FINANCE</a:t>
            </a:r>
          </a:p>
        </p:txBody>
      </p:sp>
      <p:cxnSp>
        <p:nvCxnSpPr>
          <p:cNvPr id="59" name="Straight Connector 58"/>
          <p:cNvCxnSpPr/>
          <p:nvPr userDrawn="1"/>
        </p:nvCxnSpPr>
        <p:spPr>
          <a:xfrm>
            <a:off x="4251974" y="4633787"/>
            <a:ext cx="569343" cy="1"/>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918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amp; Text">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 Placeholder 13"/>
          <p:cNvSpPr>
            <a:spLocks noGrp="1"/>
          </p:cNvSpPr>
          <p:nvPr>
            <p:ph type="body" sz="quarter" idx="14" hasCustomPrompt="1"/>
          </p:nvPr>
        </p:nvSpPr>
        <p:spPr>
          <a:xfrm>
            <a:off x="1212669" y="250523"/>
            <a:ext cx="6900553"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cxnSp>
        <p:nvCxnSpPr>
          <p:cNvPr id="8"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369888" y="1484313"/>
            <a:ext cx="4202112" cy="2026638"/>
          </a:xfrm>
        </p:spPr>
        <p:txBody>
          <a:bodyPr/>
          <a:lstStyle>
            <a:lvl1pPr marL="0" indent="0">
              <a:buNone/>
              <a:defRPr>
                <a:latin typeface="HelveticaNeueLT Pro 47 LtCn" pitchFamily="34" charset="0"/>
              </a:defRPr>
            </a:lvl1pPr>
          </a:lstStyle>
          <a:p>
            <a:r>
              <a:rPr lang="en-US"/>
              <a:t>Click icon to add picture</a:t>
            </a:r>
            <a:endParaRPr lang="fr-BE"/>
          </a:p>
        </p:txBody>
      </p:sp>
      <p:sp>
        <p:nvSpPr>
          <p:cNvPr id="6" name="Text Placeholder 5"/>
          <p:cNvSpPr>
            <a:spLocks noGrp="1"/>
          </p:cNvSpPr>
          <p:nvPr>
            <p:ph type="body" sz="quarter" idx="11"/>
          </p:nvPr>
        </p:nvSpPr>
        <p:spPr>
          <a:xfrm>
            <a:off x="4830763" y="1466492"/>
            <a:ext cx="3986212" cy="2044460"/>
          </a:xfrm>
        </p:spPr>
        <p:txBody>
          <a:bodyPr>
            <a:normAutofit/>
          </a:bodyPr>
          <a:lstStyle>
            <a:lvl1pPr marL="0" indent="0">
              <a:buNone/>
              <a:defRPr sz="120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en-US"/>
              <a:t>Click to edit Master text styles</a:t>
            </a:r>
          </a:p>
        </p:txBody>
      </p:sp>
      <p:sp>
        <p:nvSpPr>
          <p:cNvPr id="9" name="Text Placeholder 5"/>
          <p:cNvSpPr>
            <a:spLocks noGrp="1"/>
          </p:cNvSpPr>
          <p:nvPr>
            <p:ph type="body" sz="quarter" idx="12"/>
          </p:nvPr>
        </p:nvSpPr>
        <p:spPr>
          <a:xfrm>
            <a:off x="369832" y="3628847"/>
            <a:ext cx="8446364" cy="1952444"/>
          </a:xfrm>
        </p:spPr>
        <p:txBody>
          <a:bodyPr>
            <a:normAutofit/>
          </a:bodyPr>
          <a:lstStyle>
            <a:lvl1pPr marL="0" indent="0">
              <a:buNone/>
              <a:defRPr sz="120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en-US"/>
              <a:t>Click to edit Master text styles</a:t>
            </a:r>
          </a:p>
        </p:txBody>
      </p:sp>
      <p:sp>
        <p:nvSpPr>
          <p:cNvPr id="11"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7" name="TextBox 16"/>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Tree>
    <p:extLst>
      <p:ext uri="{BB962C8B-B14F-4D97-AF65-F5344CB8AC3E}">
        <p14:creationId xmlns:p14="http://schemas.microsoft.com/office/powerpoint/2010/main" val="75872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ov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9"/>
          <p:cNvSpPr>
            <a:spLocks noGrp="1"/>
          </p:cNvSpPr>
          <p:nvPr>
            <p:ph type="pic" sz="quarter" idx="10" hasCustomPrompt="1"/>
          </p:nvPr>
        </p:nvSpPr>
        <p:spPr>
          <a:xfrm>
            <a:off x="7169339" y="310551"/>
            <a:ext cx="1638300" cy="904875"/>
          </a:xfrm>
        </p:spPr>
        <p:txBody>
          <a:bodyPr>
            <a:normAutofit/>
          </a:bodyPr>
          <a:lstStyle>
            <a:lvl1pPr marL="0" indent="0">
              <a:buNone/>
              <a:defRPr sz="1800">
                <a:latin typeface="HelveticaNeueLT Pro 47 LtCn" pitchFamily="34" charset="0"/>
              </a:defRPr>
            </a:lvl1pPr>
          </a:lstStyle>
          <a:p>
            <a:r>
              <a:rPr lang="fr-BE" dirty="0">
                <a:latin typeface="HelveticaNeueLT Pro 47 LtCn" pitchFamily="34" charset="0"/>
              </a:rPr>
              <a:t>LOGO ATOZ Services if </a:t>
            </a:r>
            <a:r>
              <a:rPr lang="fr-BE" dirty="0" err="1">
                <a:latin typeface="HelveticaNeueLT Pro 47 LtCn" pitchFamily="34" charset="0"/>
              </a:rPr>
              <a:t>needed</a:t>
            </a:r>
            <a:endParaRPr lang="fr-BE" dirty="0"/>
          </a:p>
        </p:txBody>
      </p:sp>
      <p:sp>
        <p:nvSpPr>
          <p:cNvPr id="11" name="Picture Placeholder 9"/>
          <p:cNvSpPr>
            <a:spLocks noGrp="1"/>
          </p:cNvSpPr>
          <p:nvPr>
            <p:ph type="pic" sz="quarter" idx="11" hasCustomPrompt="1"/>
          </p:nvPr>
        </p:nvSpPr>
        <p:spPr>
          <a:xfrm>
            <a:off x="3687763" y="5455759"/>
            <a:ext cx="1768475" cy="923925"/>
          </a:xfrm>
        </p:spPr>
        <p:txBody>
          <a:bodyPr>
            <a:normAutofit/>
          </a:bodyPr>
          <a:lstStyle>
            <a:lvl1pPr marL="0" indent="0">
              <a:buNone/>
              <a:defRPr sz="1800">
                <a:latin typeface="HelveticaNeueLT Pro 47 LtCn" pitchFamily="34" charset="0"/>
              </a:defRPr>
            </a:lvl1pPr>
          </a:lstStyle>
          <a:p>
            <a:r>
              <a:rPr lang="fr-BE" dirty="0">
                <a:latin typeface="HelveticaNeueLT Pro 47 LtCn" pitchFamily="34" charset="0"/>
              </a:rPr>
              <a:t>Client logo</a:t>
            </a:r>
            <a:endParaRPr lang="fr-BE" dirty="0"/>
          </a:p>
        </p:txBody>
      </p:sp>
      <p:sp>
        <p:nvSpPr>
          <p:cNvPr id="14" name="Text Placeholder 13"/>
          <p:cNvSpPr>
            <a:spLocks noGrp="1"/>
          </p:cNvSpPr>
          <p:nvPr>
            <p:ph type="body" sz="quarter" idx="12"/>
          </p:nvPr>
        </p:nvSpPr>
        <p:spPr>
          <a:xfrm>
            <a:off x="206375" y="3934093"/>
            <a:ext cx="8161338" cy="500062"/>
          </a:xfrm>
        </p:spPr>
        <p:txBody>
          <a:bodyPr>
            <a:noAutofit/>
          </a:bodyPr>
          <a:lstStyle>
            <a:lvl1pPr marL="0" indent="0">
              <a:buNone/>
              <a:defRPr sz="3000" b="1">
                <a:solidFill>
                  <a:schemeClr val="bg1"/>
                </a:solidFill>
                <a:latin typeface="ITC Avant Garde Std Md" pitchFamily="34" charset="0"/>
              </a:defRPr>
            </a:lvl1pPr>
            <a:lvl2pPr marL="457200" indent="0">
              <a:buNone/>
              <a:defRPr sz="3000">
                <a:solidFill>
                  <a:schemeClr val="bg1"/>
                </a:solidFill>
                <a:latin typeface="HelveticaNeueLT Pro 57 Cn" pitchFamily="34" charset="0"/>
              </a:defRPr>
            </a:lvl2pPr>
            <a:lvl3pPr marL="914400" indent="0">
              <a:buNone/>
              <a:defRPr sz="3000">
                <a:solidFill>
                  <a:schemeClr val="bg1"/>
                </a:solidFill>
                <a:latin typeface="HelveticaNeueLT Pro 57 Cn" pitchFamily="34" charset="0"/>
              </a:defRPr>
            </a:lvl3pPr>
            <a:lvl4pPr marL="1371600" indent="0">
              <a:buNone/>
              <a:defRPr sz="3000">
                <a:solidFill>
                  <a:schemeClr val="bg1"/>
                </a:solidFill>
                <a:latin typeface="HelveticaNeueLT Pro 57 Cn" pitchFamily="34" charset="0"/>
              </a:defRPr>
            </a:lvl4pPr>
            <a:lvl5pPr marL="1828800" indent="0">
              <a:buNone/>
              <a:defRPr sz="3000">
                <a:solidFill>
                  <a:schemeClr val="bg1"/>
                </a:solidFill>
                <a:latin typeface="HelveticaNeueLT Pro 57 Cn" pitchFamily="34" charset="0"/>
              </a:defRPr>
            </a:lvl5pPr>
          </a:lstStyle>
          <a:p>
            <a:pPr lvl="0"/>
            <a:r>
              <a:rPr lang="en-US"/>
              <a:t>Click to edit Master text styles</a:t>
            </a:r>
          </a:p>
        </p:txBody>
      </p:sp>
      <p:sp>
        <p:nvSpPr>
          <p:cNvPr id="15" name="Text Placeholder 13"/>
          <p:cNvSpPr>
            <a:spLocks noGrp="1"/>
          </p:cNvSpPr>
          <p:nvPr>
            <p:ph type="body" sz="quarter" idx="13"/>
          </p:nvPr>
        </p:nvSpPr>
        <p:spPr>
          <a:xfrm>
            <a:off x="194873" y="4494809"/>
            <a:ext cx="5257021" cy="450999"/>
          </a:xfrm>
        </p:spPr>
        <p:txBody>
          <a:bodyPr>
            <a:noAutofit/>
          </a:bodyPr>
          <a:lstStyle>
            <a:lvl1pPr marL="0" indent="0">
              <a:buNone/>
              <a:defRPr sz="2600">
                <a:solidFill>
                  <a:schemeClr val="bg1"/>
                </a:solidFill>
                <a:latin typeface="HelveticaNeueLT Pro 47 LtCn" pitchFamily="34" charset="0"/>
              </a:defRPr>
            </a:lvl1pPr>
            <a:lvl2pPr marL="457200" indent="0">
              <a:buNone/>
              <a:defRPr sz="3000">
                <a:solidFill>
                  <a:schemeClr val="bg1"/>
                </a:solidFill>
                <a:latin typeface="HelveticaNeueLT Pro 57 Cn" pitchFamily="34" charset="0"/>
              </a:defRPr>
            </a:lvl2pPr>
            <a:lvl3pPr marL="914400" indent="0">
              <a:buNone/>
              <a:defRPr sz="3000">
                <a:solidFill>
                  <a:schemeClr val="bg1"/>
                </a:solidFill>
                <a:latin typeface="HelveticaNeueLT Pro 57 Cn" pitchFamily="34" charset="0"/>
              </a:defRPr>
            </a:lvl3pPr>
            <a:lvl4pPr marL="1371600" indent="0">
              <a:buNone/>
              <a:defRPr sz="3000">
                <a:solidFill>
                  <a:schemeClr val="bg1"/>
                </a:solidFill>
                <a:latin typeface="HelveticaNeueLT Pro 57 Cn" pitchFamily="34" charset="0"/>
              </a:defRPr>
            </a:lvl4pPr>
            <a:lvl5pPr marL="1828800" indent="0">
              <a:buNone/>
              <a:defRPr sz="3000">
                <a:solidFill>
                  <a:schemeClr val="bg1"/>
                </a:solidFill>
                <a:latin typeface="HelveticaNeueLT Pro 57 Cn" pitchFamily="34" charset="0"/>
              </a:defRPr>
            </a:lvl5pPr>
          </a:lstStyle>
          <a:p>
            <a:pPr lvl="0"/>
            <a:r>
              <a:rPr lang="en-US"/>
              <a:t>Click to edit Master text styles</a:t>
            </a:r>
          </a:p>
        </p:txBody>
      </p:sp>
      <p:sp>
        <p:nvSpPr>
          <p:cNvPr id="20" name="Text Placeholder 13"/>
          <p:cNvSpPr>
            <a:spLocks noGrp="1"/>
          </p:cNvSpPr>
          <p:nvPr>
            <p:ph type="body" sz="quarter" idx="14" hasCustomPrompt="1"/>
          </p:nvPr>
        </p:nvSpPr>
        <p:spPr>
          <a:xfrm>
            <a:off x="6435287" y="4494809"/>
            <a:ext cx="1940943" cy="450999"/>
          </a:xfrm>
        </p:spPr>
        <p:txBody>
          <a:bodyPr anchor="ctr">
            <a:noAutofit/>
          </a:bodyPr>
          <a:lstStyle>
            <a:lvl1pPr marL="0" indent="0" algn="r">
              <a:buNone/>
              <a:defRPr sz="2000">
                <a:solidFill>
                  <a:schemeClr val="bg1"/>
                </a:solidFill>
                <a:latin typeface="HelveticaNeueLT Pro 47 LtCn" pitchFamily="34" charset="0"/>
              </a:defRPr>
            </a:lvl1pPr>
            <a:lvl2pPr marL="457200" indent="0">
              <a:buNone/>
              <a:defRPr sz="3000">
                <a:solidFill>
                  <a:schemeClr val="bg1"/>
                </a:solidFill>
                <a:latin typeface="HelveticaNeueLT Pro 57 Cn" pitchFamily="34" charset="0"/>
              </a:defRPr>
            </a:lvl2pPr>
            <a:lvl3pPr marL="914400" indent="0">
              <a:buNone/>
              <a:defRPr sz="3000">
                <a:solidFill>
                  <a:schemeClr val="bg1"/>
                </a:solidFill>
                <a:latin typeface="HelveticaNeueLT Pro 57 Cn" pitchFamily="34" charset="0"/>
              </a:defRPr>
            </a:lvl3pPr>
            <a:lvl4pPr marL="1371600" indent="0">
              <a:buNone/>
              <a:defRPr sz="3000">
                <a:solidFill>
                  <a:schemeClr val="bg1"/>
                </a:solidFill>
                <a:latin typeface="HelveticaNeueLT Pro 57 Cn" pitchFamily="34" charset="0"/>
              </a:defRPr>
            </a:lvl4pPr>
            <a:lvl5pPr marL="1828800" indent="0">
              <a:buNone/>
              <a:defRPr sz="3000">
                <a:solidFill>
                  <a:schemeClr val="bg1"/>
                </a:solidFill>
                <a:latin typeface="HelveticaNeueLT Pro 57 Cn" pitchFamily="34" charset="0"/>
              </a:defRPr>
            </a:lvl5pPr>
          </a:lstStyle>
          <a:p>
            <a:pPr lvl="0"/>
            <a:r>
              <a:rPr lang="fr-BE" dirty="0"/>
              <a:t>Date</a:t>
            </a:r>
          </a:p>
        </p:txBody>
      </p:sp>
      <p:pic>
        <p:nvPicPr>
          <p:cNvPr id="12" name="Graphic 4">
            <a:extLst>
              <a:ext uri="{FF2B5EF4-FFF2-40B4-BE49-F238E27FC236}">
                <a16:creationId xmlns:a16="http://schemas.microsoft.com/office/drawing/2014/main" xmlns="" id="{6C742BD5-0CBF-4E6D-9FB0-53BCDEEC82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5765" y="310551"/>
            <a:ext cx="1638300" cy="90487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0476" y="6461762"/>
            <a:ext cx="993849" cy="172675"/>
          </a:xfrm>
          <a:prstGeom prst="rect">
            <a:avLst/>
          </a:prstGeom>
        </p:spPr>
      </p:pic>
    </p:spTree>
    <p:extLst>
      <p:ext uri="{BB962C8B-B14F-4D97-AF65-F5344CB8AC3E}">
        <p14:creationId xmlns:p14="http://schemas.microsoft.com/office/powerpoint/2010/main" val="678559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ext 3">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4" hasCustomPrompt="1"/>
          </p:nvPr>
        </p:nvSpPr>
        <p:spPr>
          <a:xfrm>
            <a:off x="1212669" y="250523"/>
            <a:ext cx="6749512"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6" name="TextBox 15"/>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11" name="Text Placeholder 3"/>
          <p:cNvSpPr>
            <a:spLocks noGrp="1"/>
          </p:cNvSpPr>
          <p:nvPr>
            <p:ph type="body" sz="quarter" idx="10"/>
          </p:nvPr>
        </p:nvSpPr>
        <p:spPr>
          <a:xfrm>
            <a:off x="369832" y="1164485"/>
            <a:ext cx="7289800" cy="4330541"/>
          </a:xfrm>
        </p:spPr>
        <p:txBody>
          <a:bodyPr>
            <a:normAutofit/>
          </a:bodyPr>
          <a:lstStyle>
            <a:lvl1pPr marL="0" indent="0">
              <a:buNone/>
              <a:defRPr sz="120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en-US"/>
              <a:t>Click to edit Master text styles</a:t>
            </a:r>
          </a:p>
        </p:txBody>
      </p:sp>
    </p:spTree>
    <p:extLst>
      <p:ext uri="{BB962C8B-B14F-4D97-AF65-F5344CB8AC3E}">
        <p14:creationId xmlns:p14="http://schemas.microsoft.com/office/powerpoint/2010/main" val="3444739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ur Solutions 2">
    <p:spTree>
      <p:nvGrpSpPr>
        <p:cNvPr id="1" name=""/>
        <p:cNvGrpSpPr/>
        <p:nvPr/>
      </p:nvGrpSpPr>
      <p:grpSpPr>
        <a:xfrm>
          <a:off x="0" y="0"/>
          <a:ext cx="0" cy="0"/>
          <a:chOff x="0" y="0"/>
          <a:chExt cx="0" cy="0"/>
        </a:xfrm>
      </p:grpSpPr>
      <p:pic>
        <p:nvPicPr>
          <p:cNvPr id="48" name="Picture 4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2" name="TextBox 1"/>
          <p:cNvSpPr txBox="1"/>
          <p:nvPr/>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OUR SOLUTIONS</a:t>
            </a:r>
          </a:p>
        </p:txBody>
      </p:sp>
      <p:pic>
        <p:nvPicPr>
          <p:cNvPr id="46" name="Picture 4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47" name="TextBox 46"/>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grpSp>
        <p:nvGrpSpPr>
          <p:cNvPr id="37" name="Group 36"/>
          <p:cNvGrpSpPr/>
          <p:nvPr/>
        </p:nvGrpSpPr>
        <p:grpSpPr>
          <a:xfrm>
            <a:off x="320091" y="1307344"/>
            <a:ext cx="8164483" cy="589082"/>
            <a:chOff x="320091" y="1355050"/>
            <a:chExt cx="8164483" cy="589082"/>
          </a:xfrm>
        </p:grpSpPr>
        <p:sp>
          <p:nvSpPr>
            <p:cNvPr id="38" name="Rectangle 37"/>
            <p:cNvSpPr/>
            <p:nvPr userDrawn="1"/>
          </p:nvSpPr>
          <p:spPr>
            <a:xfrm>
              <a:off x="320091" y="1355050"/>
              <a:ext cx="1686717" cy="532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itchFamily="34" charset="0"/>
                <a:buNone/>
              </a:pPr>
              <a:r>
                <a:rPr lang="en-GB" sz="1200" b="1" dirty="0">
                  <a:solidFill>
                    <a:srgbClr val="009EC0"/>
                  </a:solidFill>
                  <a:latin typeface="ITC Avant Garde Std Md" pitchFamily="34" charset="0"/>
                </a:rPr>
                <a:t>INTERNATIONAL &amp; CORPORATE TAX</a:t>
              </a:r>
            </a:p>
          </p:txBody>
        </p:sp>
        <p:sp>
          <p:nvSpPr>
            <p:cNvPr id="39" name="Rectangle 38"/>
            <p:cNvSpPr/>
            <p:nvPr/>
          </p:nvSpPr>
          <p:spPr>
            <a:xfrm>
              <a:off x="2242036" y="1383516"/>
              <a:ext cx="6242538" cy="47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Font typeface="Arial" pitchFamily="34" charset="0"/>
                <a:buNone/>
              </a:pPr>
              <a:r>
                <a:rPr lang="en-GB" sz="1100" dirty="0">
                  <a:solidFill>
                    <a:schemeClr val="tx1"/>
                  </a:solidFill>
                  <a:latin typeface="HelveticaNeueLT Pro 47 LtCn" pitchFamily="34" charset="0"/>
                </a:rPr>
                <a:t>Advising on tax structures consistent with your business objectives and realistic in the operational environment:</a:t>
              </a:r>
            </a:p>
            <a:p>
              <a:pPr marL="0" indent="0" algn="just">
                <a:buFont typeface="Arial" pitchFamily="34" charset="0"/>
                <a:buNone/>
              </a:pPr>
              <a:r>
                <a:rPr lang="en-GB" sz="1100" dirty="0">
                  <a:solidFill>
                    <a:schemeClr val="tx1"/>
                  </a:solidFill>
                  <a:latin typeface="HelveticaNeueLT Pro 47 LtCn" pitchFamily="34" charset="0"/>
                </a:rPr>
                <a:t>Holding and financing structures; Corporate reorganisations; Intellectual property; Tax due diligence.</a:t>
              </a:r>
            </a:p>
          </p:txBody>
        </p:sp>
        <p:cxnSp>
          <p:nvCxnSpPr>
            <p:cNvPr id="40" name="Straight Connector 39"/>
            <p:cNvCxnSpPr/>
            <p:nvPr/>
          </p:nvCxnSpPr>
          <p:spPr>
            <a:xfrm>
              <a:off x="420874" y="1944131"/>
              <a:ext cx="1585934" cy="1"/>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320091" y="2093758"/>
            <a:ext cx="8444345" cy="560618"/>
            <a:chOff x="320091" y="2216901"/>
            <a:chExt cx="8444345" cy="560618"/>
          </a:xfrm>
        </p:grpSpPr>
        <p:sp>
          <p:nvSpPr>
            <p:cNvPr id="42" name="Rectangle 41"/>
            <p:cNvSpPr/>
            <p:nvPr/>
          </p:nvSpPr>
          <p:spPr>
            <a:xfrm>
              <a:off x="320091" y="2216901"/>
              <a:ext cx="1686717" cy="532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itchFamily="34" charset="0"/>
                <a:buNone/>
              </a:pPr>
              <a:r>
                <a:rPr lang="en-GB" sz="1200" b="1" dirty="0">
                  <a:solidFill>
                    <a:srgbClr val="53565A"/>
                  </a:solidFill>
                  <a:latin typeface="ITC Avant Garde Std Md" pitchFamily="34" charset="0"/>
                </a:rPr>
                <a:t>CORPORATE IMPLEMENTATION</a:t>
              </a:r>
            </a:p>
          </p:txBody>
        </p:sp>
        <p:sp>
          <p:nvSpPr>
            <p:cNvPr id="43" name="Rectangle 42"/>
            <p:cNvSpPr/>
            <p:nvPr/>
          </p:nvSpPr>
          <p:spPr>
            <a:xfrm>
              <a:off x="2242036" y="2245367"/>
              <a:ext cx="6522400" cy="47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Font typeface="Arial" pitchFamily="34" charset="0"/>
                <a:buNone/>
              </a:pPr>
              <a:r>
                <a:rPr lang="en-GB" sz="1100" dirty="0">
                  <a:solidFill>
                    <a:schemeClr val="tx1"/>
                  </a:solidFill>
                  <a:latin typeface="HelveticaNeueLT Pro 47 LtCn" pitchFamily="34" charset="0"/>
                </a:rPr>
                <a:t>Setting-up companies and implementing complex international schemes:</a:t>
              </a:r>
            </a:p>
            <a:p>
              <a:pPr marL="0" indent="0" algn="just">
                <a:buFont typeface="Arial" pitchFamily="34" charset="0"/>
                <a:buNone/>
              </a:pPr>
              <a:r>
                <a:rPr lang="en-GB" sz="1100" dirty="0">
                  <a:solidFill>
                    <a:schemeClr val="tx1"/>
                  </a:solidFill>
                  <a:latin typeface="HelveticaNeueLT Pro 47 LtCn" pitchFamily="34" charset="0"/>
                </a:rPr>
                <a:t>Set up of regulated and non-regulated Luxembourg entities; Corporate </a:t>
              </a:r>
              <a:r>
                <a:rPr lang="en-GB" sz="1100" noProof="0" dirty="0">
                  <a:solidFill>
                    <a:schemeClr val="tx1"/>
                  </a:solidFill>
                  <a:latin typeface="HelveticaNeueLT Pro 47 LtCn" pitchFamily="34" charset="0"/>
                </a:rPr>
                <a:t>reorganisation</a:t>
              </a:r>
              <a:r>
                <a:rPr lang="en-GB" sz="1100" dirty="0">
                  <a:solidFill>
                    <a:schemeClr val="tx1"/>
                  </a:solidFill>
                  <a:latin typeface="HelveticaNeueLT Pro 47 LtCn" pitchFamily="34" charset="0"/>
                </a:rPr>
                <a:t>, transactional documents preparation</a:t>
              </a:r>
            </a:p>
            <a:p>
              <a:pPr marL="0" indent="0" algn="just">
                <a:buFont typeface="Arial" pitchFamily="34" charset="0"/>
                <a:buNone/>
              </a:pPr>
              <a:r>
                <a:rPr lang="en-GB" sz="1100" dirty="0">
                  <a:solidFill>
                    <a:schemeClr val="tx1"/>
                  </a:solidFill>
                  <a:latin typeface="HelveticaNeueLT Pro 47 LtCn" pitchFamily="34" charset="0"/>
                </a:rPr>
                <a:t>and review; Implementation coordination and contacts with Luxembourg authorities and notaries public</a:t>
              </a:r>
            </a:p>
          </p:txBody>
        </p:sp>
        <p:cxnSp>
          <p:nvCxnSpPr>
            <p:cNvPr id="44" name="Straight Connector 43"/>
            <p:cNvCxnSpPr/>
            <p:nvPr/>
          </p:nvCxnSpPr>
          <p:spPr>
            <a:xfrm>
              <a:off x="419207" y="2777518"/>
              <a:ext cx="1587600" cy="1"/>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320091" y="2851708"/>
            <a:ext cx="8164484" cy="475220"/>
            <a:chOff x="320091" y="2986680"/>
            <a:chExt cx="8164484" cy="475220"/>
          </a:xfrm>
        </p:grpSpPr>
        <p:sp>
          <p:nvSpPr>
            <p:cNvPr id="60" name="Rectangle 59"/>
            <p:cNvSpPr/>
            <p:nvPr/>
          </p:nvSpPr>
          <p:spPr>
            <a:xfrm>
              <a:off x="320091" y="3030141"/>
              <a:ext cx="1686717" cy="388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itchFamily="34" charset="0"/>
                <a:buNone/>
              </a:pPr>
              <a:r>
                <a:rPr lang="en-GB" sz="1200" b="1" dirty="0">
                  <a:solidFill>
                    <a:srgbClr val="009EC0"/>
                  </a:solidFill>
                  <a:latin typeface="ITC Avant Garde Std Md" pitchFamily="34" charset="0"/>
                </a:rPr>
                <a:t>INDIRECT TAX</a:t>
              </a:r>
            </a:p>
          </p:txBody>
        </p:sp>
        <p:sp>
          <p:nvSpPr>
            <p:cNvPr id="61" name="Rectangle 60"/>
            <p:cNvSpPr/>
            <p:nvPr/>
          </p:nvSpPr>
          <p:spPr>
            <a:xfrm>
              <a:off x="2242036" y="2986680"/>
              <a:ext cx="6242539" cy="47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Font typeface="Arial" pitchFamily="34" charset="0"/>
                <a:buNone/>
              </a:pPr>
              <a:r>
                <a:rPr lang="en-GB" sz="1100">
                  <a:solidFill>
                    <a:schemeClr val="tx1"/>
                  </a:solidFill>
                  <a:latin typeface="HelveticaNeueLT Pro 47 LtCn" pitchFamily="34" charset="0"/>
                </a:rPr>
                <a:t>Specialised tax knowledge coupled with practical expertise and experience:</a:t>
              </a:r>
            </a:p>
            <a:p>
              <a:pPr marL="0" indent="0" algn="just">
                <a:buFont typeface="Arial" pitchFamily="34" charset="0"/>
                <a:buNone/>
              </a:pPr>
              <a:r>
                <a:rPr lang="en-GB" sz="1100">
                  <a:solidFill>
                    <a:schemeClr val="tx1"/>
                  </a:solidFill>
                  <a:latin typeface="HelveticaNeueLT Pro 47 LtCn" pitchFamily="34" charset="0"/>
                </a:rPr>
                <a:t>Indirect tax structuring, liaison with Luxembourg and foreign tax authorities, due diligence, foreign refunds.</a:t>
              </a:r>
              <a:endParaRPr lang="en-GB" sz="1100" dirty="0">
                <a:solidFill>
                  <a:schemeClr val="tx1"/>
                </a:solidFill>
                <a:latin typeface="HelveticaNeueLT Pro 47 LtCn" pitchFamily="34" charset="0"/>
              </a:endParaRPr>
            </a:p>
          </p:txBody>
        </p:sp>
        <p:cxnSp>
          <p:nvCxnSpPr>
            <p:cNvPr id="62" name="Straight Connector 61"/>
            <p:cNvCxnSpPr/>
            <p:nvPr/>
          </p:nvCxnSpPr>
          <p:spPr>
            <a:xfrm>
              <a:off x="419207" y="3461899"/>
              <a:ext cx="1587600" cy="1"/>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320090" y="3524260"/>
            <a:ext cx="8164485" cy="560616"/>
            <a:chOff x="320090" y="3631306"/>
            <a:chExt cx="8164485" cy="560616"/>
          </a:xfrm>
        </p:grpSpPr>
        <p:sp>
          <p:nvSpPr>
            <p:cNvPr id="82" name="Rectangle 81"/>
            <p:cNvSpPr/>
            <p:nvPr/>
          </p:nvSpPr>
          <p:spPr>
            <a:xfrm>
              <a:off x="320090" y="3631306"/>
              <a:ext cx="1809810" cy="532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itchFamily="34" charset="0"/>
                <a:buNone/>
              </a:pPr>
              <a:r>
                <a:rPr lang="en-GB" sz="1200" b="1" dirty="0">
                  <a:solidFill>
                    <a:srgbClr val="53565A"/>
                  </a:solidFill>
                  <a:latin typeface="ITC Avant Garde Std Md" pitchFamily="34" charset="0"/>
                </a:rPr>
                <a:t>CORPORATE FINANCE</a:t>
              </a:r>
            </a:p>
          </p:txBody>
        </p:sp>
        <p:sp>
          <p:nvSpPr>
            <p:cNvPr id="83" name="Rectangle 82"/>
            <p:cNvSpPr/>
            <p:nvPr/>
          </p:nvSpPr>
          <p:spPr>
            <a:xfrm>
              <a:off x="2242036" y="3659771"/>
              <a:ext cx="6242539" cy="47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Font typeface="Arial" pitchFamily="34" charset="0"/>
                <a:buNone/>
              </a:pPr>
              <a:r>
                <a:rPr lang="en-GB" sz="1100">
                  <a:solidFill>
                    <a:schemeClr val="tx1"/>
                  </a:solidFill>
                  <a:latin typeface="HelveticaNeueLT Pro 47 LtCn" pitchFamily="34" charset="0"/>
                </a:rPr>
                <a:t>Support on how to optimize the financing and structuring of your business ventures:</a:t>
              </a:r>
            </a:p>
            <a:p>
              <a:pPr marL="0" indent="0" algn="just">
                <a:buFont typeface="Arial" pitchFamily="34" charset="0"/>
                <a:buNone/>
              </a:pPr>
              <a:r>
                <a:rPr lang="en-GB" sz="1100">
                  <a:solidFill>
                    <a:schemeClr val="tx1"/>
                  </a:solidFill>
                  <a:latin typeface="HelveticaNeueLT Pro 47 LtCn" pitchFamily="34" charset="0"/>
                </a:rPr>
                <a:t>Mergers &amp; acquisitions, valuation, financial due diligence, financial modeling, deal advisory, restructuring.</a:t>
              </a:r>
              <a:endParaRPr lang="en-GB" sz="1100" dirty="0">
                <a:solidFill>
                  <a:schemeClr val="tx1"/>
                </a:solidFill>
                <a:latin typeface="HelveticaNeueLT Pro 47 LtCn" pitchFamily="34" charset="0"/>
              </a:endParaRPr>
            </a:p>
          </p:txBody>
        </p:sp>
        <p:cxnSp>
          <p:nvCxnSpPr>
            <p:cNvPr id="84" name="Straight Connector 83"/>
            <p:cNvCxnSpPr/>
            <p:nvPr/>
          </p:nvCxnSpPr>
          <p:spPr>
            <a:xfrm>
              <a:off x="419207" y="4191921"/>
              <a:ext cx="1587600" cy="1"/>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320091" y="4954760"/>
            <a:ext cx="8297698" cy="516345"/>
            <a:chOff x="320091" y="5053065"/>
            <a:chExt cx="8297698" cy="516345"/>
          </a:xfrm>
        </p:grpSpPr>
        <p:sp>
          <p:nvSpPr>
            <p:cNvPr id="86" name="Rectangle 85"/>
            <p:cNvSpPr/>
            <p:nvPr/>
          </p:nvSpPr>
          <p:spPr>
            <a:xfrm>
              <a:off x="320091" y="5094190"/>
              <a:ext cx="1809809" cy="392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0">
                <a:buFont typeface="Arial" pitchFamily="34" charset="0"/>
                <a:buNone/>
              </a:pPr>
              <a:r>
                <a:rPr lang="en-GB" sz="1200" b="1" dirty="0">
                  <a:solidFill>
                    <a:srgbClr val="53565A"/>
                  </a:solidFill>
                  <a:latin typeface="ITC Avant Garde Std Md" pitchFamily="34" charset="0"/>
                </a:rPr>
                <a:t>ASSET MANAGEMENT</a:t>
              </a:r>
            </a:p>
          </p:txBody>
        </p:sp>
        <p:sp>
          <p:nvSpPr>
            <p:cNvPr id="87" name="Rectangle 86"/>
            <p:cNvSpPr/>
            <p:nvPr/>
          </p:nvSpPr>
          <p:spPr>
            <a:xfrm>
              <a:off x="2242036" y="5053065"/>
              <a:ext cx="6375753" cy="47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Font typeface="Arial" pitchFamily="34" charset="0"/>
                <a:buNone/>
              </a:pPr>
              <a:r>
                <a:rPr lang="en-GB" sz="1100" dirty="0">
                  <a:solidFill>
                    <a:schemeClr val="tx1"/>
                  </a:solidFill>
                  <a:latin typeface="HelveticaNeueLT Pro 47 LtCn" pitchFamily="34" charset="0"/>
                </a:rPr>
                <a:t>Financial instrument issuance and implementation of intra-group funding; Fund reviews, due diligence and assistance in negotiations on behalf of investors; On-going regulatory duties,</a:t>
              </a:r>
              <a:r>
                <a:rPr lang="en-GB" sz="1100" baseline="0" dirty="0">
                  <a:solidFill>
                    <a:schemeClr val="tx1"/>
                  </a:solidFill>
                  <a:latin typeface="HelveticaNeueLT Pro 47 LtCn" pitchFamily="34" charset="0"/>
                </a:rPr>
                <a:t> marketing compliance</a:t>
              </a:r>
              <a:r>
                <a:rPr lang="en-GB" sz="1100" dirty="0">
                  <a:solidFill>
                    <a:schemeClr val="tx1"/>
                  </a:solidFill>
                  <a:latin typeface="HelveticaNeueLT Pro 47 LtCn" pitchFamily="34" charset="0"/>
                </a:rPr>
                <a:t> and regulatory watch services (AIFMD, MiFID II, PRIIPs, etc.).</a:t>
              </a:r>
            </a:p>
          </p:txBody>
        </p:sp>
        <p:cxnSp>
          <p:nvCxnSpPr>
            <p:cNvPr id="88" name="Straight Connector 87"/>
            <p:cNvCxnSpPr/>
            <p:nvPr/>
          </p:nvCxnSpPr>
          <p:spPr>
            <a:xfrm>
              <a:off x="419207" y="5569409"/>
              <a:ext cx="1587600" cy="1"/>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320091" y="5668439"/>
            <a:ext cx="8297698" cy="483264"/>
            <a:chOff x="320091" y="5716145"/>
            <a:chExt cx="8297698" cy="483264"/>
          </a:xfrm>
        </p:grpSpPr>
        <p:sp>
          <p:nvSpPr>
            <p:cNvPr id="90" name="Rectangle 89"/>
            <p:cNvSpPr/>
            <p:nvPr/>
          </p:nvSpPr>
          <p:spPr>
            <a:xfrm>
              <a:off x="320091" y="5716145"/>
              <a:ext cx="1809809" cy="377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0">
                <a:buFont typeface="Arial" pitchFamily="34" charset="0"/>
                <a:buNone/>
              </a:pPr>
              <a:r>
                <a:rPr lang="en-GB" sz="1200" b="1" dirty="0">
                  <a:solidFill>
                    <a:srgbClr val="009EC0"/>
                  </a:solidFill>
                  <a:latin typeface="ITC Avant Garde Std Md" pitchFamily="34" charset="0"/>
                </a:rPr>
                <a:t>AVIATION FINANCE</a:t>
              </a:r>
            </a:p>
          </p:txBody>
        </p:sp>
        <p:sp>
          <p:nvSpPr>
            <p:cNvPr id="91" name="Rectangle 90"/>
            <p:cNvSpPr/>
            <p:nvPr/>
          </p:nvSpPr>
          <p:spPr>
            <a:xfrm>
              <a:off x="2242036" y="5716145"/>
              <a:ext cx="6375753" cy="42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Font typeface="Arial" pitchFamily="34" charset="0"/>
                <a:buNone/>
              </a:pPr>
              <a:r>
                <a:rPr lang="en-GB" sz="1100" dirty="0">
                  <a:solidFill>
                    <a:schemeClr val="tx1"/>
                  </a:solidFill>
                  <a:latin typeface="HelveticaNeueLT Pro 47 LtCn" pitchFamily="34" charset="0"/>
                </a:rPr>
                <a:t>A proven team with professionals having held senior management positions at some of the world’s major airlines, both commercial and business</a:t>
              </a:r>
              <a:r>
                <a:rPr lang="en-GB" sz="1100" baseline="0" dirty="0">
                  <a:solidFill>
                    <a:schemeClr val="tx1"/>
                  </a:solidFill>
                  <a:latin typeface="HelveticaNeueLT Pro 47 LtCn" pitchFamily="34" charset="0"/>
                </a:rPr>
                <a:t> which provide f</a:t>
              </a:r>
              <a:r>
                <a:rPr lang="en-GB" sz="1100" dirty="0">
                  <a:solidFill>
                    <a:schemeClr val="tx1"/>
                  </a:solidFill>
                  <a:latin typeface="HelveticaNeueLT Pro 47 LtCn" pitchFamily="34" charset="0"/>
                </a:rPr>
                <a:t>leet, strategy,</a:t>
              </a:r>
              <a:r>
                <a:rPr lang="en-GB" sz="1100" baseline="0" dirty="0">
                  <a:solidFill>
                    <a:schemeClr val="tx1"/>
                  </a:solidFill>
                  <a:latin typeface="HelveticaNeueLT Pro 47 LtCn" pitchFamily="34" charset="0"/>
                </a:rPr>
                <a:t> </a:t>
              </a:r>
              <a:r>
                <a:rPr lang="en-GB" sz="1100" dirty="0">
                  <a:solidFill>
                    <a:schemeClr val="tx1"/>
                  </a:solidFill>
                  <a:latin typeface="HelveticaNeueLT Pro 47 LtCn" pitchFamily="34" charset="0"/>
                </a:rPr>
                <a:t>financing and risk management solutions to the aviation world.</a:t>
              </a:r>
            </a:p>
          </p:txBody>
        </p:sp>
        <p:cxnSp>
          <p:nvCxnSpPr>
            <p:cNvPr id="92" name="Straight Connector 91"/>
            <p:cNvCxnSpPr/>
            <p:nvPr/>
          </p:nvCxnSpPr>
          <p:spPr>
            <a:xfrm>
              <a:off x="419207" y="6199408"/>
              <a:ext cx="1587600" cy="1"/>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320090" y="4282208"/>
            <a:ext cx="8164485" cy="475220"/>
            <a:chOff x="320090" y="4371120"/>
            <a:chExt cx="8164485" cy="475220"/>
          </a:xfrm>
        </p:grpSpPr>
        <p:sp>
          <p:nvSpPr>
            <p:cNvPr id="94" name="Rectangle 93"/>
            <p:cNvSpPr/>
            <p:nvPr/>
          </p:nvSpPr>
          <p:spPr>
            <a:xfrm>
              <a:off x="320090" y="4414581"/>
              <a:ext cx="1686717" cy="388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itchFamily="34" charset="0"/>
                <a:buNone/>
              </a:pPr>
              <a:r>
                <a:rPr lang="en-GB" sz="1200" b="1" dirty="0">
                  <a:solidFill>
                    <a:srgbClr val="009EC0"/>
                  </a:solidFill>
                  <a:latin typeface="ITC Avant Garde Std Md" pitchFamily="34" charset="0"/>
                </a:rPr>
                <a:t>TRANSFER PRICING</a:t>
              </a:r>
            </a:p>
          </p:txBody>
        </p:sp>
        <p:sp>
          <p:nvSpPr>
            <p:cNvPr id="95" name="Rectangle 94"/>
            <p:cNvSpPr/>
            <p:nvPr/>
          </p:nvSpPr>
          <p:spPr>
            <a:xfrm>
              <a:off x="2242036" y="4371120"/>
              <a:ext cx="6242539" cy="47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Font typeface="Arial" pitchFamily="34" charset="0"/>
                <a:buNone/>
              </a:pPr>
              <a:r>
                <a:rPr lang="en-GB" sz="1100" dirty="0">
                  <a:solidFill>
                    <a:schemeClr val="tx1"/>
                  </a:solidFill>
                  <a:latin typeface="HelveticaNeueLT Pro 47 LtCn" pitchFamily="34" charset="0"/>
                </a:rPr>
                <a:t>Assist our clients with the preparation of transfer pricing documentation to substantiate the arm`s length character of their intra-group transactions and to mitigate related tax risks. We further assist our clients with the preparation of Master Files in accordance with the new OECD guidance as required by several foreign jurisdictions. </a:t>
              </a:r>
            </a:p>
          </p:txBody>
        </p:sp>
        <p:cxnSp>
          <p:nvCxnSpPr>
            <p:cNvPr id="96" name="Straight Connector 95"/>
            <p:cNvCxnSpPr/>
            <p:nvPr/>
          </p:nvCxnSpPr>
          <p:spPr>
            <a:xfrm>
              <a:off x="419207" y="4846339"/>
              <a:ext cx="1587600" cy="1"/>
            </a:xfrm>
            <a:prstGeom prst="line">
              <a:avLst/>
            </a:prstGeom>
            <a:ln w="6350">
              <a:solidFill>
                <a:srgbClr val="53565A"/>
              </a:solidFill>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userDrawn="1"/>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OUR SOLUTIONS</a:t>
            </a:r>
          </a:p>
        </p:txBody>
      </p:sp>
    </p:spTree>
    <p:extLst>
      <p:ext uri="{BB962C8B-B14F-4D97-AF65-F5344CB8AC3E}">
        <p14:creationId xmlns:p14="http://schemas.microsoft.com/office/powerpoint/2010/main" val="3448283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nderstanding of facts">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userDrawn="1"/>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 name="Text Placeholder 2"/>
          <p:cNvSpPr>
            <a:spLocks noGrp="1"/>
          </p:cNvSpPr>
          <p:nvPr>
            <p:ph type="body" sz="quarter" idx="15"/>
          </p:nvPr>
        </p:nvSpPr>
        <p:spPr>
          <a:xfrm>
            <a:off x="465138" y="1328738"/>
            <a:ext cx="7513637" cy="3838575"/>
          </a:xfrm>
        </p:spPr>
        <p:txBody>
          <a:bodyPr>
            <a:normAutofit/>
          </a:bodyPr>
          <a:lstStyle>
            <a:lvl1pPr marL="228600" indent="-228600">
              <a:buClr>
                <a:srgbClr val="009EC0"/>
              </a:buClr>
              <a:buFont typeface="Wingdings 2" pitchFamily="18" charset="2"/>
              <a:buChar char="R"/>
              <a:defRPr sz="1200">
                <a:latin typeface="HelveticaNeueLT Pro 47 LtCn" pitchFamily="34" charset="0"/>
              </a:defRPr>
            </a:lvl1pPr>
            <a:lvl2pPr>
              <a:defRPr sz="1200">
                <a:latin typeface="HelveticaNeueLT Pro 47 LtCn" pitchFamily="34" charset="0"/>
              </a:defRPr>
            </a:lvl2pPr>
            <a:lvl3pPr>
              <a:defRPr sz="1200">
                <a:latin typeface="HelveticaNeueLT Pro 47 LtCn" pitchFamily="34" charset="0"/>
              </a:defRPr>
            </a:lvl3pPr>
            <a:lvl4pPr>
              <a:defRPr sz="1200">
                <a:latin typeface="HelveticaNeueLT Pro 47 LtCn" pitchFamily="34" charset="0"/>
              </a:defRPr>
            </a:lvl4pPr>
            <a:lvl5pPr>
              <a:defRPr sz="1200">
                <a:latin typeface="HelveticaNeueLT Pro 47 LtCn" pitchFamily="34" charset="0"/>
              </a:defRPr>
            </a:lvl5pPr>
          </a:lstStyle>
          <a:p>
            <a:pPr lvl="0"/>
            <a:r>
              <a:rPr lang="en-US"/>
              <a:t>Click to edit Master text styles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5" name="TextBox 14"/>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12" name="TextBox 11"/>
          <p:cNvSpPr txBox="1"/>
          <p:nvPr/>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UNDERSTANDING OF FACTS</a:t>
            </a:r>
          </a:p>
        </p:txBody>
      </p:sp>
      <p:sp>
        <p:nvSpPr>
          <p:cNvPr id="19" name="TextBox 18"/>
          <p:cNvSpPr txBox="1"/>
          <p:nvPr userDrawn="1"/>
        </p:nvSpPr>
        <p:spPr>
          <a:xfrm>
            <a:off x="1237848" y="212442"/>
            <a:ext cx="6777788" cy="553998"/>
          </a:xfrm>
          <a:prstGeom prst="rect">
            <a:avLst/>
          </a:prstGeom>
          <a:noFill/>
        </p:spPr>
        <p:txBody>
          <a:bodyPr wrap="square" rtlCol="0">
            <a:spAutoFit/>
          </a:bodyPr>
          <a:lstStyle/>
          <a:p>
            <a:r>
              <a:rPr lang="fr-BE" sz="3000" b="1" dirty="0">
                <a:latin typeface="ITC Avant Garde Std Md" pitchFamily="34" charset="0"/>
              </a:rPr>
              <a:t>UNDERSTANDING OF FACTS</a:t>
            </a:r>
          </a:p>
        </p:txBody>
      </p:sp>
    </p:spTree>
    <p:extLst>
      <p:ext uri="{BB962C8B-B14F-4D97-AF65-F5344CB8AC3E}">
        <p14:creationId xmlns:p14="http://schemas.microsoft.com/office/powerpoint/2010/main" val="1069772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martArt">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4" hasCustomPrompt="1"/>
          </p:nvPr>
        </p:nvSpPr>
        <p:spPr>
          <a:xfrm>
            <a:off x="1212669" y="250523"/>
            <a:ext cx="6749512"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 name="Text Placeholder 2"/>
          <p:cNvSpPr>
            <a:spLocks noGrp="1"/>
          </p:cNvSpPr>
          <p:nvPr>
            <p:ph type="body" sz="quarter" idx="15"/>
          </p:nvPr>
        </p:nvSpPr>
        <p:spPr>
          <a:xfrm>
            <a:off x="432229" y="1208088"/>
            <a:ext cx="7521575" cy="585787"/>
          </a:xfrm>
        </p:spPr>
        <p:txBody>
          <a:bodyPr>
            <a:noAutofit/>
          </a:bodyPr>
          <a:lstStyle>
            <a:lvl1pPr marL="0" indent="0">
              <a:buNone/>
              <a:defRPr sz="1200">
                <a:latin typeface="HelveticaNeueLT Pro 47 LtCn" pitchFamily="34" charset="0"/>
              </a:defRPr>
            </a:lvl1pPr>
            <a:lvl2pPr>
              <a:defRPr sz="1200">
                <a:latin typeface="HelveticaNeueLT Pro 47 LtCn" pitchFamily="34" charset="0"/>
              </a:defRPr>
            </a:lvl2pPr>
            <a:lvl3pPr>
              <a:defRPr sz="1200">
                <a:latin typeface="HelveticaNeueLT Pro 47 LtCn" pitchFamily="34" charset="0"/>
              </a:defRPr>
            </a:lvl3pPr>
            <a:lvl4pPr>
              <a:defRPr sz="1200">
                <a:latin typeface="HelveticaNeueLT Pro 47 LtCn" pitchFamily="34" charset="0"/>
              </a:defRPr>
            </a:lvl4pPr>
            <a:lvl5pPr>
              <a:defRPr sz="1200">
                <a:latin typeface="HelveticaNeueLT Pro 47 LtCn" pitchFamily="34" charset="0"/>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6" name="TextBox 15"/>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4" name="SmartArt Placeholder 3"/>
          <p:cNvSpPr>
            <a:spLocks noGrp="1"/>
          </p:cNvSpPr>
          <p:nvPr>
            <p:ph type="dgm" sz="quarter" idx="16"/>
          </p:nvPr>
        </p:nvSpPr>
        <p:spPr>
          <a:xfrm>
            <a:off x="431800" y="1924050"/>
            <a:ext cx="7531100" cy="4097338"/>
          </a:xfrm>
        </p:spPr>
        <p:txBody>
          <a:bodyPr vert="horz" lIns="91440" tIns="45720" rIns="91440" bIns="45720" rtlCol="0">
            <a:normAutofit/>
          </a:bodyPr>
          <a:lstStyle>
            <a:lvl1pPr>
              <a:defRPr lang="fr-BE" sz="1200" dirty="0">
                <a:latin typeface="HelveticaNeueLT Pro 47 LtCn" pitchFamily="34" charset="0"/>
              </a:defRPr>
            </a:lvl1pPr>
          </a:lstStyle>
          <a:p>
            <a:pPr lvl="0"/>
            <a:r>
              <a:rPr lang="en-US"/>
              <a:t>Click icon to add SmartArt graphic</a:t>
            </a:r>
            <a:endParaRPr lang="fr-BE" dirty="0"/>
          </a:p>
        </p:txBody>
      </p:sp>
    </p:spTree>
    <p:extLst>
      <p:ext uri="{BB962C8B-B14F-4D97-AF65-F5344CB8AC3E}">
        <p14:creationId xmlns:p14="http://schemas.microsoft.com/office/powerpoint/2010/main" val="121554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ycle">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userDrawn="1"/>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4" hasCustomPrompt="1"/>
          </p:nvPr>
        </p:nvSpPr>
        <p:spPr>
          <a:xfrm>
            <a:off x="1212669" y="250523"/>
            <a:ext cx="6749512"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 name="Text Placeholder 2"/>
          <p:cNvSpPr>
            <a:spLocks noGrp="1"/>
          </p:cNvSpPr>
          <p:nvPr>
            <p:ph type="body" sz="quarter" idx="15"/>
          </p:nvPr>
        </p:nvSpPr>
        <p:spPr>
          <a:xfrm>
            <a:off x="432229" y="1208088"/>
            <a:ext cx="7521575" cy="585787"/>
          </a:xfrm>
        </p:spPr>
        <p:txBody>
          <a:bodyPr>
            <a:noAutofit/>
          </a:bodyPr>
          <a:lstStyle>
            <a:lvl1pPr marL="0" indent="0">
              <a:buNone/>
              <a:defRPr sz="1200">
                <a:latin typeface="HelveticaNeueLT Pro 47 LtCn" pitchFamily="34" charset="0"/>
              </a:defRPr>
            </a:lvl1pPr>
            <a:lvl2pPr>
              <a:defRPr sz="1200">
                <a:latin typeface="HelveticaNeueLT Pro 47 LtCn" pitchFamily="34" charset="0"/>
              </a:defRPr>
            </a:lvl2pPr>
            <a:lvl3pPr>
              <a:defRPr sz="1200">
                <a:latin typeface="HelveticaNeueLT Pro 47 LtCn" pitchFamily="34" charset="0"/>
              </a:defRPr>
            </a:lvl3pPr>
            <a:lvl4pPr>
              <a:defRPr sz="1200">
                <a:latin typeface="HelveticaNeueLT Pro 47 LtCn" pitchFamily="34" charset="0"/>
              </a:defRPr>
            </a:lvl4pPr>
            <a:lvl5pPr>
              <a:defRPr sz="1200">
                <a:latin typeface="HelveticaNeueLT Pro 47 LtCn" pitchFamily="34" charset="0"/>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6" name="TextBox 15"/>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12" name="Circular Arrow 11"/>
          <p:cNvSpPr/>
          <p:nvPr/>
        </p:nvSpPr>
        <p:spPr>
          <a:xfrm>
            <a:off x="2809537" y="2241866"/>
            <a:ext cx="3524926" cy="3524926"/>
          </a:xfrm>
          <a:prstGeom prst="circularArrow">
            <a:avLst>
              <a:gd name="adj1" fmla="val 5544"/>
              <a:gd name="adj2" fmla="val 330680"/>
              <a:gd name="adj3" fmla="val 13830282"/>
              <a:gd name="adj4" fmla="val 17352971"/>
              <a:gd name="adj5" fmla="val 5757"/>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479350" y="3026067"/>
            <a:ext cx="1611733" cy="805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fr-BE" sz="1200" kern="1200">
              <a:latin typeface="HelveticaNeueLT Pro 47 LtCn" pitchFamily="34" charset="0"/>
            </a:endParaRPr>
          </a:p>
        </p:txBody>
      </p:sp>
      <p:sp>
        <p:nvSpPr>
          <p:cNvPr id="5" name="Text Placeholder 4"/>
          <p:cNvSpPr>
            <a:spLocks noGrp="1"/>
          </p:cNvSpPr>
          <p:nvPr>
            <p:ph type="body" sz="quarter" idx="16" hasCustomPrompt="1"/>
          </p:nvPr>
        </p:nvSpPr>
        <p:spPr>
          <a:xfrm>
            <a:off x="3780096" y="2241866"/>
            <a:ext cx="1645919" cy="784201"/>
          </a:xfrm>
          <a:solidFill>
            <a:srgbClr val="008FAE"/>
          </a:solidFill>
          <a:ln>
            <a:noFill/>
          </a:ln>
        </p:spPr>
        <p:txBody>
          <a:bodyPr anchor="ctr">
            <a:noAutofit/>
          </a:bodyPr>
          <a:lstStyle>
            <a:lvl1pPr marL="0" indent="0" algn="ctr">
              <a:buFont typeface="Arial" pitchFamily="34" charset="0"/>
              <a:buNone/>
              <a:defRPr sz="1200">
                <a:solidFill>
                  <a:schemeClr val="bg1"/>
                </a:solidFill>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a:t>Click to </a:t>
            </a:r>
            <a:r>
              <a:rPr lang="fr-BE" dirty="0" err="1"/>
              <a:t>add</a:t>
            </a:r>
            <a:r>
              <a:rPr lang="fr-BE" dirty="0"/>
              <a:t> </a:t>
            </a:r>
            <a:r>
              <a:rPr lang="fr-BE" dirty="0" err="1"/>
              <a:t>text</a:t>
            </a:r>
            <a:endParaRPr lang="fr-BE" dirty="0"/>
          </a:p>
        </p:txBody>
      </p:sp>
      <p:sp>
        <p:nvSpPr>
          <p:cNvPr id="19" name="Text Placeholder 4"/>
          <p:cNvSpPr>
            <a:spLocks noGrp="1"/>
          </p:cNvSpPr>
          <p:nvPr>
            <p:ph type="body" sz="quarter" idx="17" hasCustomPrompt="1"/>
          </p:nvPr>
        </p:nvSpPr>
        <p:spPr>
          <a:xfrm>
            <a:off x="5306194" y="3580598"/>
            <a:ext cx="1645200" cy="784201"/>
          </a:xfrm>
          <a:solidFill>
            <a:srgbClr val="10A6CD"/>
          </a:solidFill>
          <a:ln>
            <a:noFill/>
          </a:ln>
        </p:spPr>
        <p:txBody>
          <a:bodyPr anchor="ctr">
            <a:noAutofit/>
          </a:bodyPr>
          <a:lstStyle>
            <a:lvl1pPr marL="0" indent="0" algn="ctr">
              <a:buFont typeface="Arial" pitchFamily="34" charset="0"/>
              <a:buNone/>
              <a:defRPr sz="1200">
                <a:solidFill>
                  <a:schemeClr val="bg1"/>
                </a:solidFill>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a:t>Click to </a:t>
            </a:r>
            <a:r>
              <a:rPr lang="fr-BE" dirty="0" err="1"/>
              <a:t>add</a:t>
            </a:r>
            <a:r>
              <a:rPr lang="fr-BE" dirty="0"/>
              <a:t> </a:t>
            </a:r>
            <a:r>
              <a:rPr lang="fr-BE" dirty="0" err="1"/>
              <a:t>text</a:t>
            </a:r>
            <a:endParaRPr lang="fr-BE" dirty="0"/>
          </a:p>
        </p:txBody>
      </p:sp>
      <p:sp>
        <p:nvSpPr>
          <p:cNvPr id="21" name="Text Placeholder 4"/>
          <p:cNvSpPr>
            <a:spLocks noGrp="1"/>
          </p:cNvSpPr>
          <p:nvPr>
            <p:ph type="body" sz="quarter" idx="19" hasCustomPrompt="1"/>
          </p:nvPr>
        </p:nvSpPr>
        <p:spPr>
          <a:xfrm>
            <a:off x="4889251" y="5110969"/>
            <a:ext cx="1645200" cy="784201"/>
          </a:xfrm>
          <a:solidFill>
            <a:srgbClr val="2FB3DD"/>
          </a:solidFill>
          <a:ln>
            <a:noFill/>
          </a:ln>
        </p:spPr>
        <p:txBody>
          <a:bodyPr vert="horz" lIns="91440" tIns="45720" rIns="91440" bIns="45720" rtlCol="0" anchor="ctr">
            <a:noAutofit/>
          </a:bodyPr>
          <a:lstStyle>
            <a:lvl1pPr marL="228600" indent="-228600" algn="ctr">
              <a:buNone/>
              <a:defRPr lang="fr-BE" sz="1200" dirty="0">
                <a:solidFill>
                  <a:schemeClr val="bg1"/>
                </a:solidFill>
                <a:latin typeface="HelveticaNeueLT Pro 47 LtCn" pitchFamily="34" charset="0"/>
              </a:defRPr>
            </a:lvl1pPr>
          </a:lstStyle>
          <a:p>
            <a:pPr marL="0" lvl="0" indent="0" algn="ctr"/>
            <a:r>
              <a:rPr lang="fr-BE" dirty="0"/>
              <a:t>Click to </a:t>
            </a:r>
            <a:r>
              <a:rPr lang="fr-BE" dirty="0" err="1"/>
              <a:t>add</a:t>
            </a:r>
            <a:r>
              <a:rPr lang="fr-BE" dirty="0"/>
              <a:t> </a:t>
            </a:r>
            <a:r>
              <a:rPr lang="fr-BE" dirty="0" err="1"/>
              <a:t>text</a:t>
            </a:r>
            <a:endParaRPr lang="fr-BE" dirty="0"/>
          </a:p>
        </p:txBody>
      </p:sp>
      <p:sp>
        <p:nvSpPr>
          <p:cNvPr id="22" name="Text Placeholder 4"/>
          <p:cNvSpPr>
            <a:spLocks noGrp="1"/>
          </p:cNvSpPr>
          <p:nvPr>
            <p:ph type="body" sz="quarter" idx="20" hasCustomPrompt="1"/>
          </p:nvPr>
        </p:nvSpPr>
        <p:spPr>
          <a:xfrm>
            <a:off x="2957136" y="5110969"/>
            <a:ext cx="1645919" cy="784201"/>
          </a:xfrm>
          <a:solidFill>
            <a:srgbClr val="65B7D6"/>
          </a:solidFill>
          <a:ln>
            <a:noFill/>
          </a:ln>
        </p:spPr>
        <p:txBody>
          <a:bodyPr vert="horz" lIns="91440" tIns="45720" rIns="91440" bIns="45720" rtlCol="0" anchor="ctr">
            <a:noAutofit/>
          </a:bodyPr>
          <a:lstStyle>
            <a:lvl1pPr marL="228600" indent="-228600" algn="ctr">
              <a:buNone/>
              <a:defRPr lang="fr-BE" sz="1200" dirty="0">
                <a:solidFill>
                  <a:schemeClr val="bg1"/>
                </a:solidFill>
                <a:latin typeface="HelveticaNeueLT Pro 47 LtCn" pitchFamily="34" charset="0"/>
              </a:defRPr>
            </a:lvl1pPr>
          </a:lstStyle>
          <a:p>
            <a:pPr marL="0" lvl="0" indent="0" algn="ctr"/>
            <a:r>
              <a:rPr lang="fr-BE" dirty="0"/>
              <a:t>Click to </a:t>
            </a:r>
            <a:r>
              <a:rPr lang="fr-BE" dirty="0" err="1"/>
              <a:t>add</a:t>
            </a:r>
            <a:r>
              <a:rPr lang="fr-BE" dirty="0"/>
              <a:t> </a:t>
            </a:r>
            <a:r>
              <a:rPr lang="fr-BE" dirty="0" err="1"/>
              <a:t>text</a:t>
            </a:r>
            <a:endParaRPr lang="fr-BE" dirty="0"/>
          </a:p>
        </p:txBody>
      </p:sp>
      <p:sp>
        <p:nvSpPr>
          <p:cNvPr id="23" name="Text Placeholder 4"/>
          <p:cNvSpPr>
            <a:spLocks noGrp="1"/>
          </p:cNvSpPr>
          <p:nvPr>
            <p:ph type="body" sz="quarter" idx="21" hasCustomPrompt="1"/>
          </p:nvPr>
        </p:nvSpPr>
        <p:spPr>
          <a:xfrm>
            <a:off x="2051160" y="3580598"/>
            <a:ext cx="1645200" cy="784201"/>
          </a:xfrm>
          <a:solidFill>
            <a:srgbClr val="95C2D6"/>
          </a:solidFill>
          <a:ln>
            <a:noFill/>
          </a:ln>
        </p:spPr>
        <p:txBody>
          <a:bodyPr vert="horz" lIns="91440" tIns="45720" rIns="91440" bIns="45720" rtlCol="0" anchor="ctr">
            <a:noAutofit/>
          </a:bodyPr>
          <a:lstStyle>
            <a:lvl1pPr marL="228600" indent="-228600" algn="ctr">
              <a:buNone/>
              <a:defRPr lang="fr-BE" sz="1200" dirty="0">
                <a:solidFill>
                  <a:schemeClr val="bg1"/>
                </a:solidFill>
                <a:latin typeface="HelveticaNeueLT Pro 47 LtCn" pitchFamily="34" charset="0"/>
              </a:defRPr>
            </a:lvl1pPr>
          </a:lstStyle>
          <a:p>
            <a:pPr marL="0" lvl="0" indent="0" algn="ctr"/>
            <a:r>
              <a:rPr lang="fr-BE" dirty="0"/>
              <a:t>Click to </a:t>
            </a:r>
            <a:r>
              <a:rPr lang="fr-BE" dirty="0" err="1"/>
              <a:t>add</a:t>
            </a:r>
            <a:r>
              <a:rPr lang="fr-BE" dirty="0"/>
              <a:t> </a:t>
            </a:r>
            <a:r>
              <a:rPr lang="fr-BE" dirty="0" err="1"/>
              <a:t>text</a:t>
            </a:r>
            <a:endParaRPr lang="fr-BE" dirty="0"/>
          </a:p>
        </p:txBody>
      </p:sp>
      <p:sp>
        <p:nvSpPr>
          <p:cNvPr id="29" name="Rectangle 28"/>
          <p:cNvSpPr/>
          <p:nvPr userDrawn="1"/>
        </p:nvSpPr>
        <p:spPr>
          <a:xfrm>
            <a:off x="-479350" y="3026067"/>
            <a:ext cx="1611733" cy="805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fr-BE" sz="1200" kern="1200">
              <a:latin typeface="HelveticaNeueLT Pro 47 LtCn" pitchFamily="34" charset="0"/>
            </a:endParaRPr>
          </a:p>
        </p:txBody>
      </p:sp>
    </p:spTree>
    <p:extLst>
      <p:ext uri="{BB962C8B-B14F-4D97-AF65-F5344CB8AC3E}">
        <p14:creationId xmlns:p14="http://schemas.microsoft.com/office/powerpoint/2010/main" val="1312292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near process">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4" hasCustomPrompt="1"/>
          </p:nvPr>
        </p:nvSpPr>
        <p:spPr>
          <a:xfrm>
            <a:off x="1212669" y="250523"/>
            <a:ext cx="6749512"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 name="Text Placeholder 2"/>
          <p:cNvSpPr>
            <a:spLocks noGrp="1"/>
          </p:cNvSpPr>
          <p:nvPr>
            <p:ph type="body" sz="quarter" idx="15"/>
          </p:nvPr>
        </p:nvSpPr>
        <p:spPr>
          <a:xfrm>
            <a:off x="432229" y="1208088"/>
            <a:ext cx="7521575" cy="585787"/>
          </a:xfrm>
        </p:spPr>
        <p:txBody>
          <a:bodyPr>
            <a:noAutofit/>
          </a:bodyPr>
          <a:lstStyle>
            <a:lvl1pPr marL="0" indent="0">
              <a:buNone/>
              <a:defRPr sz="1200">
                <a:latin typeface="HelveticaNeueLT Pro 47 LtCn" pitchFamily="34" charset="0"/>
              </a:defRPr>
            </a:lvl1pPr>
            <a:lvl2pPr>
              <a:defRPr sz="1200">
                <a:latin typeface="HelveticaNeueLT Pro 47 LtCn" pitchFamily="34" charset="0"/>
              </a:defRPr>
            </a:lvl2pPr>
            <a:lvl3pPr>
              <a:defRPr sz="1200">
                <a:latin typeface="HelveticaNeueLT Pro 47 LtCn" pitchFamily="34" charset="0"/>
              </a:defRPr>
            </a:lvl3pPr>
            <a:lvl4pPr>
              <a:defRPr sz="1200">
                <a:latin typeface="HelveticaNeueLT Pro 47 LtCn" pitchFamily="34" charset="0"/>
              </a:defRPr>
            </a:lvl4pPr>
            <a:lvl5pPr>
              <a:defRPr sz="1200">
                <a:latin typeface="HelveticaNeueLT Pro 47 LtCn" pitchFamily="34" charset="0"/>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6" name="TextBox 15"/>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30" name="Chevron 29"/>
          <p:cNvSpPr/>
          <p:nvPr/>
        </p:nvSpPr>
        <p:spPr>
          <a:xfrm rot="5400000">
            <a:off x="258550" y="2309038"/>
            <a:ext cx="1484312" cy="1039018"/>
          </a:xfrm>
          <a:prstGeom prst="chevron">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Chevron 4"/>
          <p:cNvSpPr/>
          <p:nvPr/>
        </p:nvSpPr>
        <p:spPr>
          <a:xfrm>
            <a:off x="3532982" y="249375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noProof="0" dirty="0">
                <a:latin typeface="HelveticaNeueLT Pro 47 LtCn" pitchFamily="34" charset="0"/>
              </a:rPr>
              <a:t>Step 1</a:t>
            </a:r>
          </a:p>
        </p:txBody>
      </p:sp>
      <p:sp>
        <p:nvSpPr>
          <p:cNvPr id="28" name="Chevron 27"/>
          <p:cNvSpPr/>
          <p:nvPr/>
        </p:nvSpPr>
        <p:spPr>
          <a:xfrm rot="5400000">
            <a:off x="258550" y="3597702"/>
            <a:ext cx="1484312" cy="1039018"/>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Chevron 25"/>
          <p:cNvSpPr/>
          <p:nvPr/>
        </p:nvSpPr>
        <p:spPr>
          <a:xfrm rot="5400000">
            <a:off x="258550" y="4886366"/>
            <a:ext cx="1484312" cy="1039018"/>
          </a:xfrm>
          <a:prstGeom prst="chevron">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 name="Text Placeholder 3"/>
          <p:cNvSpPr>
            <a:spLocks noGrp="1"/>
          </p:cNvSpPr>
          <p:nvPr>
            <p:ph type="body" sz="quarter" idx="16" hasCustomPrompt="1"/>
          </p:nvPr>
        </p:nvSpPr>
        <p:spPr>
          <a:xfrm>
            <a:off x="481990" y="2724102"/>
            <a:ext cx="1038225" cy="241300"/>
          </a:xfrm>
        </p:spPr>
        <p:txBody>
          <a:bodyPr>
            <a:noAutofit/>
          </a:bodyPr>
          <a:lstStyle>
            <a:lvl1pPr marL="0" indent="0" algn="ctr">
              <a:buNone/>
              <a:defRPr sz="1200" b="1">
                <a:solidFill>
                  <a:schemeClr val="bg1"/>
                </a:solidFill>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err="1"/>
              <a:t>Step</a:t>
            </a:r>
            <a:r>
              <a:rPr lang="fr-BE" dirty="0"/>
              <a:t> 1</a:t>
            </a:r>
          </a:p>
        </p:txBody>
      </p:sp>
      <p:sp>
        <p:nvSpPr>
          <p:cNvPr id="32" name="Text Placeholder 3"/>
          <p:cNvSpPr>
            <a:spLocks noGrp="1"/>
          </p:cNvSpPr>
          <p:nvPr>
            <p:ph type="body" sz="quarter" idx="17" hasCustomPrompt="1"/>
          </p:nvPr>
        </p:nvSpPr>
        <p:spPr>
          <a:xfrm>
            <a:off x="481197" y="4117211"/>
            <a:ext cx="1038225" cy="241300"/>
          </a:xfrm>
        </p:spPr>
        <p:txBody>
          <a:bodyPr>
            <a:noAutofit/>
          </a:bodyPr>
          <a:lstStyle>
            <a:lvl1pPr marL="0" indent="0" algn="ctr">
              <a:buNone/>
              <a:defRPr sz="1200" b="1">
                <a:solidFill>
                  <a:schemeClr val="bg1"/>
                </a:solidFill>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err="1"/>
              <a:t>Step</a:t>
            </a:r>
            <a:r>
              <a:rPr lang="fr-BE" dirty="0"/>
              <a:t> 2</a:t>
            </a:r>
          </a:p>
        </p:txBody>
      </p:sp>
      <p:sp>
        <p:nvSpPr>
          <p:cNvPr id="33" name="Text Placeholder 3"/>
          <p:cNvSpPr>
            <a:spLocks noGrp="1"/>
          </p:cNvSpPr>
          <p:nvPr>
            <p:ph type="body" sz="quarter" idx="18" hasCustomPrompt="1"/>
          </p:nvPr>
        </p:nvSpPr>
        <p:spPr>
          <a:xfrm>
            <a:off x="481990" y="5405875"/>
            <a:ext cx="1038225" cy="241300"/>
          </a:xfrm>
        </p:spPr>
        <p:txBody>
          <a:bodyPr>
            <a:noAutofit/>
          </a:bodyPr>
          <a:lstStyle>
            <a:lvl1pPr marL="0" indent="0" algn="ctr">
              <a:buNone/>
              <a:defRPr sz="1200" b="1">
                <a:solidFill>
                  <a:schemeClr val="bg1"/>
                </a:solidFill>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err="1"/>
              <a:t>Step</a:t>
            </a:r>
            <a:r>
              <a:rPr lang="fr-BE" dirty="0"/>
              <a:t> 3</a:t>
            </a:r>
          </a:p>
        </p:txBody>
      </p:sp>
      <p:sp>
        <p:nvSpPr>
          <p:cNvPr id="13" name="Text Placeholder 12"/>
          <p:cNvSpPr>
            <a:spLocks noGrp="1"/>
          </p:cNvSpPr>
          <p:nvPr>
            <p:ph type="body" sz="quarter" idx="19" hasCustomPrompt="1"/>
          </p:nvPr>
        </p:nvSpPr>
        <p:spPr>
          <a:xfrm>
            <a:off x="1520215" y="2086914"/>
            <a:ext cx="6442685" cy="966787"/>
          </a:xfrm>
          <a:ln>
            <a:solidFill>
              <a:srgbClr val="53565A"/>
            </a:solidFill>
          </a:ln>
        </p:spPr>
        <p:txBody>
          <a:bodyPr>
            <a:noAutofit/>
          </a:bodyPr>
          <a:lstStyle>
            <a:lvl1pPr marL="171450" indent="-171450">
              <a:buFont typeface="Arial" pitchFamily="34" charset="0"/>
              <a:buChar char="•"/>
              <a:defRPr sz="120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en-US" dirty="0"/>
              <a:t>Text</a:t>
            </a:r>
          </a:p>
          <a:p>
            <a:pPr lvl="0"/>
            <a:r>
              <a:rPr lang="en-US" dirty="0"/>
              <a:t>Text</a:t>
            </a:r>
            <a:endParaRPr lang="fr-BE" dirty="0"/>
          </a:p>
        </p:txBody>
      </p:sp>
      <p:sp>
        <p:nvSpPr>
          <p:cNvPr id="34" name="Text Placeholder 12"/>
          <p:cNvSpPr>
            <a:spLocks noGrp="1"/>
          </p:cNvSpPr>
          <p:nvPr>
            <p:ph type="body" sz="quarter" idx="20" hasCustomPrompt="1"/>
          </p:nvPr>
        </p:nvSpPr>
        <p:spPr>
          <a:xfrm>
            <a:off x="1520215" y="3375055"/>
            <a:ext cx="6443351" cy="966787"/>
          </a:xfrm>
          <a:ln>
            <a:solidFill>
              <a:srgbClr val="C7C9C7"/>
            </a:solidFill>
          </a:ln>
        </p:spPr>
        <p:txBody>
          <a:bodyPr>
            <a:noAutofit/>
          </a:bodyPr>
          <a:lstStyle>
            <a:lvl1pPr marL="171450" indent="-171450">
              <a:buFont typeface="Arial" pitchFamily="34" charset="0"/>
              <a:buChar char="•"/>
              <a:defRPr sz="120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en-US" dirty="0"/>
              <a:t>Text</a:t>
            </a:r>
          </a:p>
          <a:p>
            <a:pPr lvl="0"/>
            <a:r>
              <a:rPr lang="en-US" dirty="0"/>
              <a:t>Text</a:t>
            </a:r>
            <a:endParaRPr lang="fr-BE" dirty="0"/>
          </a:p>
        </p:txBody>
      </p:sp>
      <p:sp>
        <p:nvSpPr>
          <p:cNvPr id="35" name="Text Placeholder 12"/>
          <p:cNvSpPr>
            <a:spLocks noGrp="1"/>
          </p:cNvSpPr>
          <p:nvPr>
            <p:ph type="body" sz="quarter" idx="21" hasCustomPrompt="1"/>
          </p:nvPr>
        </p:nvSpPr>
        <p:spPr>
          <a:xfrm>
            <a:off x="1520215" y="4663719"/>
            <a:ext cx="6443351" cy="966787"/>
          </a:xfrm>
          <a:ln>
            <a:solidFill>
              <a:srgbClr val="008FAE"/>
            </a:solidFill>
          </a:ln>
        </p:spPr>
        <p:txBody>
          <a:bodyPr>
            <a:noAutofit/>
          </a:bodyPr>
          <a:lstStyle>
            <a:lvl1pPr marL="171450" indent="-171450">
              <a:buFont typeface="Arial" pitchFamily="34" charset="0"/>
              <a:buChar char="•"/>
              <a:defRPr sz="120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en-US" dirty="0"/>
              <a:t>Text</a:t>
            </a:r>
          </a:p>
          <a:p>
            <a:pPr lvl="0"/>
            <a:r>
              <a:rPr lang="en-US" dirty="0"/>
              <a:t>Text</a:t>
            </a:r>
            <a:endParaRPr lang="fr-BE" dirty="0"/>
          </a:p>
        </p:txBody>
      </p:sp>
      <p:sp>
        <p:nvSpPr>
          <p:cNvPr id="27" name="Chevron 26"/>
          <p:cNvSpPr/>
          <p:nvPr userDrawn="1"/>
        </p:nvSpPr>
        <p:spPr>
          <a:xfrm rot="5400000">
            <a:off x="258550" y="2309038"/>
            <a:ext cx="1484312" cy="1039018"/>
          </a:xfrm>
          <a:prstGeom prst="chevron">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Chevron 4"/>
          <p:cNvSpPr/>
          <p:nvPr userDrawn="1"/>
        </p:nvSpPr>
        <p:spPr>
          <a:xfrm>
            <a:off x="3532982" y="249375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noProof="0" dirty="0">
                <a:latin typeface="HelveticaNeueLT Pro 47 LtCn" pitchFamily="34" charset="0"/>
              </a:rPr>
              <a:t>Step 1</a:t>
            </a:r>
          </a:p>
        </p:txBody>
      </p:sp>
      <p:sp>
        <p:nvSpPr>
          <p:cNvPr id="36" name="Chevron 35"/>
          <p:cNvSpPr/>
          <p:nvPr userDrawn="1"/>
        </p:nvSpPr>
        <p:spPr>
          <a:xfrm rot="5400000">
            <a:off x="258550" y="3597702"/>
            <a:ext cx="1484312" cy="1039018"/>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Chevron 36"/>
          <p:cNvSpPr/>
          <p:nvPr userDrawn="1"/>
        </p:nvSpPr>
        <p:spPr>
          <a:xfrm rot="5400000">
            <a:off x="258550" y="4886366"/>
            <a:ext cx="1484312" cy="1039018"/>
          </a:xfrm>
          <a:prstGeom prst="chevron">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2879101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rganisational Chart">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4" hasCustomPrompt="1"/>
          </p:nvPr>
        </p:nvSpPr>
        <p:spPr>
          <a:xfrm>
            <a:off x="1212669" y="250523"/>
            <a:ext cx="6749512"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6" name="TextBox 15"/>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45" name="Text Placeholder 2"/>
          <p:cNvSpPr>
            <a:spLocks noGrp="1"/>
          </p:cNvSpPr>
          <p:nvPr>
            <p:ph type="body" sz="quarter" idx="19"/>
          </p:nvPr>
        </p:nvSpPr>
        <p:spPr>
          <a:xfrm>
            <a:off x="2648999" y="1237828"/>
            <a:ext cx="4076700" cy="534988"/>
          </a:xfrm>
          <a:solidFill>
            <a:srgbClr val="007086"/>
          </a:solidFill>
        </p:spPr>
        <p:txBody>
          <a:bodyPr anchor="ctr">
            <a:normAutofit/>
          </a:bodyPr>
          <a:lstStyle>
            <a:lvl1pPr marL="0" indent="0" algn="ctr">
              <a:buNone/>
              <a:defRPr sz="1400">
                <a:solidFill>
                  <a:schemeClr val="bg1"/>
                </a:solidFill>
                <a:latin typeface="HelveticaNeueLT Pro 47 LtCn" pitchFamily="34" charset="0"/>
              </a:defRPr>
            </a:lvl1pPr>
          </a:lstStyle>
          <a:p>
            <a:pPr lvl="0"/>
            <a:r>
              <a:rPr lang="en-US"/>
              <a:t>Click to edit Master text styles</a:t>
            </a:r>
          </a:p>
        </p:txBody>
      </p:sp>
      <p:sp>
        <p:nvSpPr>
          <p:cNvPr id="46" name="Text Placeholder 3"/>
          <p:cNvSpPr>
            <a:spLocks noGrp="1"/>
          </p:cNvSpPr>
          <p:nvPr>
            <p:ph type="body" sz="quarter" idx="20"/>
          </p:nvPr>
        </p:nvSpPr>
        <p:spPr>
          <a:xfrm>
            <a:off x="590824" y="1866962"/>
            <a:ext cx="4968112" cy="534988"/>
          </a:xfrm>
          <a:solidFill>
            <a:srgbClr val="008FAE"/>
          </a:solidFill>
        </p:spPr>
        <p:txBody>
          <a:bodyPr anchor="ctr">
            <a:normAutofit/>
          </a:bodyPr>
          <a:lstStyle>
            <a:lvl1pPr marL="0" indent="0" algn="ctr">
              <a:buNone/>
              <a:defRPr sz="1400">
                <a:solidFill>
                  <a:schemeClr val="bg1"/>
                </a:solidFill>
                <a:latin typeface="HelveticaNeueLT Pro 47 LtCn" pitchFamily="34" charset="0"/>
              </a:defRPr>
            </a:lvl1pPr>
          </a:lstStyle>
          <a:p>
            <a:pPr lvl="0"/>
            <a:r>
              <a:rPr lang="en-US"/>
              <a:t>Click to edit Master text styles</a:t>
            </a:r>
          </a:p>
        </p:txBody>
      </p:sp>
      <p:sp>
        <p:nvSpPr>
          <p:cNvPr id="47" name="Text Placeholder 4"/>
          <p:cNvSpPr>
            <a:spLocks noGrp="1"/>
          </p:cNvSpPr>
          <p:nvPr>
            <p:ph type="body" sz="quarter" idx="21"/>
          </p:nvPr>
        </p:nvSpPr>
        <p:spPr>
          <a:xfrm>
            <a:off x="5718839" y="1866962"/>
            <a:ext cx="2669585" cy="534988"/>
          </a:xfrm>
          <a:solidFill>
            <a:srgbClr val="008FAE"/>
          </a:solidFill>
        </p:spPr>
        <p:txBody>
          <a:bodyPr anchor="ctr">
            <a:normAutofit/>
          </a:bodyPr>
          <a:lstStyle>
            <a:lvl1pPr marL="0" indent="0" algn="ctr">
              <a:buNone/>
              <a:defRPr sz="1400">
                <a:solidFill>
                  <a:schemeClr val="bg1"/>
                </a:solidFill>
                <a:latin typeface="HelveticaNeueLT Pro 47 LtCn" pitchFamily="34" charset="0"/>
              </a:defRPr>
            </a:lvl1pPr>
          </a:lstStyle>
          <a:p>
            <a:pPr lvl="0"/>
            <a:r>
              <a:rPr lang="en-US"/>
              <a:t>Click to edit Master text styles</a:t>
            </a:r>
          </a:p>
        </p:txBody>
      </p:sp>
      <p:sp>
        <p:nvSpPr>
          <p:cNvPr id="61" name="Text Placeholder 4"/>
          <p:cNvSpPr>
            <a:spLocks noGrp="1"/>
          </p:cNvSpPr>
          <p:nvPr>
            <p:ph type="body" sz="quarter" idx="22"/>
          </p:nvPr>
        </p:nvSpPr>
        <p:spPr>
          <a:xfrm>
            <a:off x="574621" y="2542698"/>
            <a:ext cx="1478466" cy="534988"/>
          </a:xfrm>
          <a:solidFill>
            <a:srgbClr val="65B7D6"/>
          </a:solidFill>
        </p:spPr>
        <p:txBody>
          <a:bodyPr anchor="ctr">
            <a:normAutofit/>
          </a:bodyPr>
          <a:lstStyle>
            <a:lvl1pPr marL="0" indent="0" algn="ctr">
              <a:buNone/>
              <a:defRPr sz="1400">
                <a:solidFill>
                  <a:schemeClr val="bg1"/>
                </a:solidFill>
                <a:latin typeface="HelveticaNeueLT Pro 47 LtCn" pitchFamily="34" charset="0"/>
              </a:defRPr>
            </a:lvl1pPr>
          </a:lstStyle>
          <a:p>
            <a:pPr lvl="0"/>
            <a:r>
              <a:rPr lang="en-US"/>
              <a:t>Click to edit Master text styles</a:t>
            </a:r>
          </a:p>
        </p:txBody>
      </p:sp>
      <p:sp>
        <p:nvSpPr>
          <p:cNvPr id="62" name="Text Placeholder 4"/>
          <p:cNvSpPr>
            <a:spLocks noGrp="1"/>
          </p:cNvSpPr>
          <p:nvPr>
            <p:ph type="body" sz="quarter" idx="23"/>
          </p:nvPr>
        </p:nvSpPr>
        <p:spPr>
          <a:xfrm>
            <a:off x="2310831" y="2542698"/>
            <a:ext cx="1478466" cy="534988"/>
          </a:xfrm>
          <a:solidFill>
            <a:srgbClr val="65B7D6"/>
          </a:solidFill>
        </p:spPr>
        <p:txBody>
          <a:bodyPr anchor="ctr">
            <a:normAutofit/>
          </a:bodyPr>
          <a:lstStyle>
            <a:lvl1pPr marL="0" indent="0" algn="ctr">
              <a:buNone/>
              <a:defRPr sz="1400">
                <a:solidFill>
                  <a:schemeClr val="bg1"/>
                </a:solidFill>
                <a:latin typeface="HelveticaNeueLT Pro 47 LtCn" pitchFamily="34" charset="0"/>
              </a:defRPr>
            </a:lvl1pPr>
          </a:lstStyle>
          <a:p>
            <a:pPr lvl="0"/>
            <a:r>
              <a:rPr lang="en-US"/>
              <a:t>Click to edit Master text styles</a:t>
            </a:r>
          </a:p>
        </p:txBody>
      </p:sp>
      <p:sp>
        <p:nvSpPr>
          <p:cNvPr id="63" name="Text Placeholder 4"/>
          <p:cNvSpPr>
            <a:spLocks noGrp="1"/>
          </p:cNvSpPr>
          <p:nvPr>
            <p:ph type="body" sz="quarter" idx="24"/>
          </p:nvPr>
        </p:nvSpPr>
        <p:spPr>
          <a:xfrm>
            <a:off x="4065444" y="2542698"/>
            <a:ext cx="1478466" cy="534988"/>
          </a:xfrm>
          <a:solidFill>
            <a:srgbClr val="65B7D6"/>
          </a:solidFill>
        </p:spPr>
        <p:txBody>
          <a:bodyPr anchor="ctr">
            <a:normAutofit/>
          </a:bodyPr>
          <a:lstStyle>
            <a:lvl1pPr marL="0" indent="0" algn="ctr">
              <a:buNone/>
              <a:defRPr sz="1400">
                <a:solidFill>
                  <a:schemeClr val="bg1"/>
                </a:solidFill>
                <a:latin typeface="HelveticaNeueLT Pro 47 LtCn" pitchFamily="34" charset="0"/>
              </a:defRPr>
            </a:lvl1pPr>
          </a:lstStyle>
          <a:p>
            <a:pPr lvl="0"/>
            <a:r>
              <a:rPr lang="en-US"/>
              <a:t>Click to edit Master text styles</a:t>
            </a:r>
          </a:p>
        </p:txBody>
      </p:sp>
      <p:sp>
        <p:nvSpPr>
          <p:cNvPr id="64" name="Text Placeholder 4"/>
          <p:cNvSpPr>
            <a:spLocks noGrp="1"/>
          </p:cNvSpPr>
          <p:nvPr>
            <p:ph type="body" sz="quarter" idx="25"/>
          </p:nvPr>
        </p:nvSpPr>
        <p:spPr>
          <a:xfrm>
            <a:off x="6314398" y="2542698"/>
            <a:ext cx="1478466" cy="534988"/>
          </a:xfrm>
          <a:solidFill>
            <a:srgbClr val="65B7D6"/>
          </a:solidFill>
        </p:spPr>
        <p:txBody>
          <a:bodyPr anchor="ctr">
            <a:normAutofit/>
          </a:bodyPr>
          <a:lstStyle>
            <a:lvl1pPr marL="0" indent="0" algn="ctr">
              <a:buNone/>
              <a:defRPr sz="1400">
                <a:solidFill>
                  <a:schemeClr val="bg1"/>
                </a:solidFill>
                <a:latin typeface="HelveticaNeueLT Pro 47 LtCn" pitchFamily="34" charset="0"/>
              </a:defRPr>
            </a:lvl1pPr>
          </a:lstStyle>
          <a:p>
            <a:pPr lvl="0"/>
            <a:r>
              <a:rPr lang="en-US"/>
              <a:t>Click to edit Master text styles</a:t>
            </a:r>
          </a:p>
        </p:txBody>
      </p:sp>
      <p:sp>
        <p:nvSpPr>
          <p:cNvPr id="66" name="Text Placeholder 4"/>
          <p:cNvSpPr>
            <a:spLocks noGrp="1"/>
          </p:cNvSpPr>
          <p:nvPr>
            <p:ph type="body" sz="quarter" idx="26"/>
          </p:nvPr>
        </p:nvSpPr>
        <p:spPr>
          <a:xfrm>
            <a:off x="571746" y="3238562"/>
            <a:ext cx="1478466" cy="534988"/>
          </a:xfrm>
          <a:noFill/>
        </p:spPr>
        <p:txBody>
          <a:bodyPr anchor="ctr">
            <a:normAutofit/>
          </a:bodyPr>
          <a:lstStyle>
            <a:lvl1pPr marL="0" indent="0" algn="ctr">
              <a:buNone/>
              <a:defRPr sz="1400">
                <a:solidFill>
                  <a:srgbClr val="008FAE"/>
                </a:solidFill>
                <a:latin typeface="HelveticaNeueLT Pro 47 LtCn" pitchFamily="34" charset="0"/>
              </a:defRPr>
            </a:lvl1pPr>
          </a:lstStyle>
          <a:p>
            <a:pPr lvl="0"/>
            <a:r>
              <a:rPr lang="en-US"/>
              <a:t>Click to edit Master text styles</a:t>
            </a:r>
          </a:p>
        </p:txBody>
      </p:sp>
      <p:sp>
        <p:nvSpPr>
          <p:cNvPr id="67" name="Text Placeholder 4"/>
          <p:cNvSpPr>
            <a:spLocks noGrp="1"/>
          </p:cNvSpPr>
          <p:nvPr>
            <p:ph type="body" sz="quarter" idx="27"/>
          </p:nvPr>
        </p:nvSpPr>
        <p:spPr>
          <a:xfrm>
            <a:off x="2310831" y="3238562"/>
            <a:ext cx="1478466" cy="534988"/>
          </a:xfrm>
          <a:noFill/>
        </p:spPr>
        <p:txBody>
          <a:bodyPr anchor="ctr">
            <a:normAutofit/>
          </a:bodyPr>
          <a:lstStyle>
            <a:lvl1pPr marL="0" indent="0" algn="ctr">
              <a:buNone/>
              <a:defRPr sz="1400">
                <a:solidFill>
                  <a:srgbClr val="008FAE"/>
                </a:solidFill>
                <a:latin typeface="HelveticaNeueLT Pro 47 LtCn" pitchFamily="34" charset="0"/>
              </a:defRPr>
            </a:lvl1pPr>
          </a:lstStyle>
          <a:p>
            <a:pPr lvl="0"/>
            <a:r>
              <a:rPr lang="en-US"/>
              <a:t>Click to edit Master text styles</a:t>
            </a:r>
          </a:p>
        </p:txBody>
      </p:sp>
      <p:sp>
        <p:nvSpPr>
          <p:cNvPr id="68" name="Text Placeholder 4"/>
          <p:cNvSpPr>
            <a:spLocks noGrp="1"/>
          </p:cNvSpPr>
          <p:nvPr>
            <p:ph type="body" sz="quarter" idx="28"/>
          </p:nvPr>
        </p:nvSpPr>
        <p:spPr>
          <a:xfrm>
            <a:off x="4062569" y="3238562"/>
            <a:ext cx="1478466" cy="534988"/>
          </a:xfrm>
          <a:noFill/>
        </p:spPr>
        <p:txBody>
          <a:bodyPr anchor="ctr">
            <a:normAutofit/>
          </a:bodyPr>
          <a:lstStyle>
            <a:lvl1pPr marL="0" indent="0" algn="ctr">
              <a:buNone/>
              <a:defRPr sz="1400">
                <a:solidFill>
                  <a:srgbClr val="008FAE"/>
                </a:solidFill>
                <a:latin typeface="HelveticaNeueLT Pro 47 LtCn" pitchFamily="34" charset="0"/>
              </a:defRPr>
            </a:lvl1pPr>
          </a:lstStyle>
          <a:p>
            <a:pPr lvl="0"/>
            <a:r>
              <a:rPr lang="en-US"/>
              <a:t>Click to edit Master text styles</a:t>
            </a:r>
          </a:p>
        </p:txBody>
      </p:sp>
      <p:sp>
        <p:nvSpPr>
          <p:cNvPr id="69" name="Text Placeholder 4"/>
          <p:cNvSpPr>
            <a:spLocks noGrp="1"/>
          </p:cNvSpPr>
          <p:nvPr>
            <p:ph type="body" sz="quarter" idx="29"/>
          </p:nvPr>
        </p:nvSpPr>
        <p:spPr>
          <a:xfrm>
            <a:off x="6311523" y="3238562"/>
            <a:ext cx="1478466" cy="534988"/>
          </a:xfrm>
          <a:noFill/>
        </p:spPr>
        <p:txBody>
          <a:bodyPr anchor="ctr">
            <a:normAutofit/>
          </a:bodyPr>
          <a:lstStyle>
            <a:lvl1pPr marL="0" indent="0" algn="ctr">
              <a:buNone/>
              <a:defRPr sz="1400">
                <a:solidFill>
                  <a:srgbClr val="008FAE"/>
                </a:solidFill>
                <a:latin typeface="HelveticaNeueLT Pro 47 LtCn" pitchFamily="34" charset="0"/>
              </a:defRPr>
            </a:lvl1pPr>
          </a:lstStyle>
          <a:p>
            <a:pPr lvl="0"/>
            <a:r>
              <a:rPr lang="en-US"/>
              <a:t>Click to edit Master text styles</a:t>
            </a:r>
          </a:p>
        </p:txBody>
      </p:sp>
      <p:sp>
        <p:nvSpPr>
          <p:cNvPr id="70" name="Text Placeholder 4"/>
          <p:cNvSpPr>
            <a:spLocks noGrp="1"/>
          </p:cNvSpPr>
          <p:nvPr>
            <p:ph type="body" sz="quarter" idx="30"/>
          </p:nvPr>
        </p:nvSpPr>
        <p:spPr>
          <a:xfrm>
            <a:off x="2310831" y="3865415"/>
            <a:ext cx="1478466" cy="534988"/>
          </a:xfrm>
          <a:noFill/>
        </p:spPr>
        <p:txBody>
          <a:bodyPr anchor="ctr">
            <a:normAutofit/>
          </a:bodyPr>
          <a:lstStyle>
            <a:lvl1pPr marL="0" indent="0" algn="ctr">
              <a:buNone/>
              <a:defRPr sz="1400">
                <a:solidFill>
                  <a:srgbClr val="008FAE"/>
                </a:solidFill>
                <a:latin typeface="HelveticaNeueLT Pro 47 LtCn" pitchFamily="34" charset="0"/>
              </a:defRPr>
            </a:lvl1pPr>
          </a:lstStyle>
          <a:p>
            <a:pPr lvl="0"/>
            <a:r>
              <a:rPr lang="en-US"/>
              <a:t>Click to edit Master text styles</a:t>
            </a:r>
          </a:p>
        </p:txBody>
      </p:sp>
      <p:sp>
        <p:nvSpPr>
          <p:cNvPr id="71" name="Text Placeholder 4"/>
          <p:cNvSpPr>
            <a:spLocks noGrp="1"/>
          </p:cNvSpPr>
          <p:nvPr>
            <p:ph type="body" sz="quarter" idx="31"/>
          </p:nvPr>
        </p:nvSpPr>
        <p:spPr>
          <a:xfrm>
            <a:off x="2301630" y="4518148"/>
            <a:ext cx="1478466" cy="534988"/>
          </a:xfrm>
          <a:noFill/>
        </p:spPr>
        <p:txBody>
          <a:bodyPr anchor="ctr">
            <a:normAutofit/>
          </a:bodyPr>
          <a:lstStyle>
            <a:lvl1pPr marL="0" indent="0" algn="ctr">
              <a:buNone/>
              <a:defRPr sz="1400">
                <a:solidFill>
                  <a:srgbClr val="008FAE"/>
                </a:solidFill>
                <a:latin typeface="HelveticaNeueLT Pro 47 LtCn" pitchFamily="34" charset="0"/>
              </a:defRPr>
            </a:lvl1pPr>
          </a:lstStyle>
          <a:p>
            <a:pPr lvl="0"/>
            <a:r>
              <a:rPr lang="en-US"/>
              <a:t>Click to edit Master text styles</a:t>
            </a:r>
          </a:p>
        </p:txBody>
      </p:sp>
      <p:sp>
        <p:nvSpPr>
          <p:cNvPr id="72" name="Text Placeholder 4"/>
          <p:cNvSpPr>
            <a:spLocks noGrp="1"/>
          </p:cNvSpPr>
          <p:nvPr>
            <p:ph type="body" sz="quarter" idx="32"/>
          </p:nvPr>
        </p:nvSpPr>
        <p:spPr>
          <a:xfrm>
            <a:off x="2301630" y="5156502"/>
            <a:ext cx="1478466" cy="534988"/>
          </a:xfrm>
          <a:noFill/>
        </p:spPr>
        <p:txBody>
          <a:bodyPr anchor="ctr">
            <a:normAutofit/>
          </a:bodyPr>
          <a:lstStyle>
            <a:lvl1pPr marL="0" indent="0" algn="ctr">
              <a:buNone/>
              <a:defRPr sz="1400">
                <a:solidFill>
                  <a:srgbClr val="008FAE"/>
                </a:solidFill>
                <a:latin typeface="HelveticaNeueLT Pro 47 LtCn" pitchFamily="34" charset="0"/>
              </a:defRPr>
            </a:lvl1pPr>
          </a:lstStyle>
          <a:p>
            <a:pPr lvl="0"/>
            <a:r>
              <a:rPr lang="en-US"/>
              <a:t>Click to edit Master text styles</a:t>
            </a:r>
          </a:p>
        </p:txBody>
      </p:sp>
    </p:spTree>
    <p:extLst>
      <p:ext uri="{BB962C8B-B14F-4D97-AF65-F5344CB8AC3E}">
        <p14:creationId xmlns:p14="http://schemas.microsoft.com/office/powerpoint/2010/main" val="3512126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userDrawn="1"/>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4" hasCustomPrompt="1"/>
          </p:nvPr>
        </p:nvSpPr>
        <p:spPr>
          <a:xfrm>
            <a:off x="1212669" y="250523"/>
            <a:ext cx="6749512"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 name="Text Placeholder 2"/>
          <p:cNvSpPr>
            <a:spLocks noGrp="1"/>
          </p:cNvSpPr>
          <p:nvPr>
            <p:ph type="body" sz="quarter" idx="15"/>
          </p:nvPr>
        </p:nvSpPr>
        <p:spPr>
          <a:xfrm>
            <a:off x="432229" y="1208088"/>
            <a:ext cx="7521575" cy="585787"/>
          </a:xfrm>
        </p:spPr>
        <p:txBody>
          <a:bodyPr>
            <a:noAutofit/>
          </a:bodyPr>
          <a:lstStyle>
            <a:lvl1pPr marL="0" indent="0">
              <a:buNone/>
              <a:defRPr sz="1200">
                <a:latin typeface="HelveticaNeueLT Pro 47 LtCn" pitchFamily="34" charset="0"/>
              </a:defRPr>
            </a:lvl1pPr>
            <a:lvl2pPr>
              <a:defRPr sz="1200">
                <a:latin typeface="HelveticaNeueLT Pro 47 LtCn" pitchFamily="34" charset="0"/>
              </a:defRPr>
            </a:lvl2pPr>
            <a:lvl3pPr>
              <a:defRPr sz="1200">
                <a:latin typeface="HelveticaNeueLT Pro 47 LtCn" pitchFamily="34" charset="0"/>
              </a:defRPr>
            </a:lvl3pPr>
            <a:lvl4pPr>
              <a:defRPr sz="1200">
                <a:latin typeface="HelveticaNeueLT Pro 47 LtCn" pitchFamily="34" charset="0"/>
              </a:defRPr>
            </a:lvl4pPr>
            <a:lvl5pPr>
              <a:defRPr sz="1200">
                <a:latin typeface="HelveticaNeueLT Pro 47 LtCn" pitchFamily="34" charset="0"/>
              </a:defRPr>
            </a:lvl5pPr>
          </a:lstStyle>
          <a:p>
            <a:pPr lvl="0"/>
            <a:r>
              <a:rPr lang="en-US"/>
              <a:t>Click to 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6" name="TextBox 15"/>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21" name="Notched Right Arrow 20"/>
          <p:cNvSpPr/>
          <p:nvPr/>
        </p:nvSpPr>
        <p:spPr>
          <a:xfrm>
            <a:off x="832121" y="3924985"/>
            <a:ext cx="7401542" cy="405440"/>
          </a:xfrm>
          <a:prstGeom prst="notchedRightArrow">
            <a:avLst/>
          </a:prstGeom>
          <a:solidFill>
            <a:srgbClr val="DBDBD9"/>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2" name="Chevron 21"/>
          <p:cNvSpPr/>
          <p:nvPr/>
        </p:nvSpPr>
        <p:spPr>
          <a:xfrm>
            <a:off x="720565" y="3924506"/>
            <a:ext cx="406400" cy="406400"/>
          </a:xfrm>
          <a:prstGeom prst="chevron">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Chevron 22"/>
          <p:cNvSpPr/>
          <p:nvPr/>
        </p:nvSpPr>
        <p:spPr>
          <a:xfrm>
            <a:off x="1995483" y="3924506"/>
            <a:ext cx="406400" cy="406400"/>
          </a:xfrm>
          <a:prstGeom prst="chevron">
            <a:avLst/>
          </a:pr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Chevron 23"/>
          <p:cNvSpPr/>
          <p:nvPr/>
        </p:nvSpPr>
        <p:spPr>
          <a:xfrm>
            <a:off x="3270401" y="3924506"/>
            <a:ext cx="406400" cy="406400"/>
          </a:xfrm>
          <a:prstGeom prst="chevron">
            <a:avLst/>
          </a:prstGeom>
          <a:solidFill>
            <a:schemeClr val="accent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Chevron 24"/>
          <p:cNvSpPr/>
          <p:nvPr/>
        </p:nvSpPr>
        <p:spPr>
          <a:xfrm>
            <a:off x="4545319" y="3924506"/>
            <a:ext cx="406400" cy="406400"/>
          </a:xfrm>
          <a:prstGeom prst="chevron">
            <a:avLst/>
          </a:pr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Chevron 26"/>
          <p:cNvSpPr/>
          <p:nvPr/>
        </p:nvSpPr>
        <p:spPr>
          <a:xfrm>
            <a:off x="5820238" y="3924506"/>
            <a:ext cx="406400" cy="406400"/>
          </a:xfrm>
          <a:prstGeom prst="chevron">
            <a:avLst/>
          </a:prstGeom>
          <a:solidFill>
            <a:schemeClr val="accent2"/>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Chevron 28"/>
          <p:cNvSpPr/>
          <p:nvPr/>
        </p:nvSpPr>
        <p:spPr>
          <a:xfrm>
            <a:off x="7095156" y="3924506"/>
            <a:ext cx="406400" cy="406400"/>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Text Placeholder 4"/>
          <p:cNvSpPr>
            <a:spLocks noGrp="1"/>
          </p:cNvSpPr>
          <p:nvPr>
            <p:ph type="body" sz="quarter" idx="16" hasCustomPrompt="1"/>
          </p:nvPr>
        </p:nvSpPr>
        <p:spPr>
          <a:xfrm>
            <a:off x="569119" y="2227013"/>
            <a:ext cx="690562" cy="276225"/>
          </a:xfrm>
        </p:spPr>
        <p:txBody>
          <a:bodyPr>
            <a:noAutofit/>
          </a:bodyPr>
          <a:lstStyle>
            <a:lvl1pPr marL="0" indent="0" algn="ctr">
              <a:buNone/>
              <a:defRPr sz="1400" b="1">
                <a:solidFill>
                  <a:schemeClr val="tx1"/>
                </a:solidFill>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a:t>Date</a:t>
            </a:r>
          </a:p>
        </p:txBody>
      </p:sp>
      <p:sp>
        <p:nvSpPr>
          <p:cNvPr id="36" name="Text Placeholder 4"/>
          <p:cNvSpPr>
            <a:spLocks noGrp="1"/>
          </p:cNvSpPr>
          <p:nvPr>
            <p:ph type="body" sz="quarter" idx="17" hasCustomPrompt="1"/>
          </p:nvPr>
        </p:nvSpPr>
        <p:spPr>
          <a:xfrm>
            <a:off x="276045" y="2612323"/>
            <a:ext cx="1276710" cy="1209169"/>
          </a:xfrm>
        </p:spPr>
        <p:txBody>
          <a:bodyPr>
            <a:noAutofit/>
          </a:bodyPr>
          <a:lstStyle>
            <a:lvl1pPr marL="0" indent="0" algn="ctr">
              <a:buNone/>
              <a:defRPr sz="1200" b="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err="1"/>
              <a:t>Text</a:t>
            </a:r>
            <a:endParaRPr lang="fr-BE" dirty="0"/>
          </a:p>
        </p:txBody>
      </p:sp>
      <p:sp>
        <p:nvSpPr>
          <p:cNvPr id="37" name="Text Placeholder 4"/>
          <p:cNvSpPr>
            <a:spLocks noGrp="1"/>
          </p:cNvSpPr>
          <p:nvPr>
            <p:ph type="body" sz="quarter" idx="18" hasCustomPrompt="1"/>
          </p:nvPr>
        </p:nvSpPr>
        <p:spPr>
          <a:xfrm>
            <a:off x="1773942" y="4481368"/>
            <a:ext cx="690562" cy="276225"/>
          </a:xfrm>
        </p:spPr>
        <p:txBody>
          <a:bodyPr>
            <a:noAutofit/>
          </a:bodyPr>
          <a:lstStyle>
            <a:lvl1pPr marL="0" indent="0" algn="ctr">
              <a:buNone/>
              <a:defRPr sz="1400" b="1">
                <a:solidFill>
                  <a:schemeClr val="accent1"/>
                </a:solidFill>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a:t>Date</a:t>
            </a:r>
          </a:p>
        </p:txBody>
      </p:sp>
      <p:sp>
        <p:nvSpPr>
          <p:cNvPr id="38" name="Text Placeholder 4"/>
          <p:cNvSpPr>
            <a:spLocks noGrp="1"/>
          </p:cNvSpPr>
          <p:nvPr>
            <p:ph type="body" sz="quarter" idx="19" hasCustomPrompt="1"/>
          </p:nvPr>
        </p:nvSpPr>
        <p:spPr>
          <a:xfrm>
            <a:off x="1480868" y="4814922"/>
            <a:ext cx="1276710" cy="1209600"/>
          </a:xfrm>
        </p:spPr>
        <p:txBody>
          <a:bodyPr>
            <a:noAutofit/>
          </a:bodyPr>
          <a:lstStyle>
            <a:lvl1pPr marL="0" indent="0" algn="ctr">
              <a:buNone/>
              <a:defRPr sz="1200" b="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err="1"/>
              <a:t>Text</a:t>
            </a:r>
            <a:endParaRPr lang="fr-BE" dirty="0"/>
          </a:p>
        </p:txBody>
      </p:sp>
      <p:sp>
        <p:nvSpPr>
          <p:cNvPr id="39" name="Text Placeholder 4"/>
          <p:cNvSpPr>
            <a:spLocks noGrp="1"/>
          </p:cNvSpPr>
          <p:nvPr>
            <p:ph type="body" sz="quarter" idx="20" hasCustomPrompt="1"/>
          </p:nvPr>
        </p:nvSpPr>
        <p:spPr>
          <a:xfrm>
            <a:off x="3021897" y="2227013"/>
            <a:ext cx="690562" cy="276225"/>
          </a:xfrm>
        </p:spPr>
        <p:txBody>
          <a:bodyPr>
            <a:noAutofit/>
          </a:bodyPr>
          <a:lstStyle>
            <a:lvl1pPr marL="0" indent="0" algn="ctr">
              <a:buNone/>
              <a:defRPr sz="1400" b="1">
                <a:solidFill>
                  <a:schemeClr val="tx1"/>
                </a:solidFill>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a:t>Date</a:t>
            </a:r>
          </a:p>
        </p:txBody>
      </p:sp>
      <p:sp>
        <p:nvSpPr>
          <p:cNvPr id="40" name="Text Placeholder 4"/>
          <p:cNvSpPr>
            <a:spLocks noGrp="1"/>
          </p:cNvSpPr>
          <p:nvPr>
            <p:ph type="body" sz="quarter" idx="21" hasCustomPrompt="1"/>
          </p:nvPr>
        </p:nvSpPr>
        <p:spPr>
          <a:xfrm>
            <a:off x="2728823" y="2612323"/>
            <a:ext cx="1276710" cy="1209600"/>
          </a:xfrm>
        </p:spPr>
        <p:txBody>
          <a:bodyPr>
            <a:noAutofit/>
          </a:bodyPr>
          <a:lstStyle>
            <a:lvl1pPr marL="0" indent="0" algn="ctr">
              <a:buNone/>
              <a:defRPr sz="1200" b="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err="1"/>
              <a:t>Text</a:t>
            </a:r>
            <a:endParaRPr lang="fr-BE" dirty="0"/>
          </a:p>
        </p:txBody>
      </p:sp>
      <p:sp>
        <p:nvSpPr>
          <p:cNvPr id="41" name="Text Placeholder 4"/>
          <p:cNvSpPr>
            <a:spLocks noGrp="1"/>
          </p:cNvSpPr>
          <p:nvPr>
            <p:ph type="body" sz="quarter" idx="22" hasCustomPrompt="1"/>
          </p:nvPr>
        </p:nvSpPr>
        <p:spPr>
          <a:xfrm>
            <a:off x="4380269" y="4481368"/>
            <a:ext cx="690562" cy="276225"/>
          </a:xfrm>
        </p:spPr>
        <p:txBody>
          <a:bodyPr>
            <a:noAutofit/>
          </a:bodyPr>
          <a:lstStyle>
            <a:lvl1pPr marL="0" indent="0" algn="ctr">
              <a:buNone/>
              <a:defRPr sz="1400" b="1">
                <a:solidFill>
                  <a:schemeClr val="accent1"/>
                </a:solidFill>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a:t>Date</a:t>
            </a:r>
          </a:p>
        </p:txBody>
      </p:sp>
      <p:sp>
        <p:nvSpPr>
          <p:cNvPr id="42" name="Text Placeholder 4"/>
          <p:cNvSpPr>
            <a:spLocks noGrp="1"/>
          </p:cNvSpPr>
          <p:nvPr>
            <p:ph type="body" sz="quarter" idx="23" hasCustomPrompt="1"/>
          </p:nvPr>
        </p:nvSpPr>
        <p:spPr>
          <a:xfrm>
            <a:off x="4087195" y="4814922"/>
            <a:ext cx="1276710" cy="1209600"/>
          </a:xfrm>
        </p:spPr>
        <p:txBody>
          <a:bodyPr>
            <a:noAutofit/>
          </a:bodyPr>
          <a:lstStyle>
            <a:lvl1pPr marL="0" indent="0" algn="ctr">
              <a:buNone/>
              <a:defRPr sz="1200" b="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err="1"/>
              <a:t>Text</a:t>
            </a:r>
            <a:endParaRPr lang="fr-BE" dirty="0"/>
          </a:p>
        </p:txBody>
      </p:sp>
      <p:sp>
        <p:nvSpPr>
          <p:cNvPr id="43" name="Text Placeholder 4"/>
          <p:cNvSpPr>
            <a:spLocks noGrp="1"/>
          </p:cNvSpPr>
          <p:nvPr>
            <p:ph type="body" sz="quarter" idx="24" hasCustomPrompt="1"/>
          </p:nvPr>
        </p:nvSpPr>
        <p:spPr>
          <a:xfrm>
            <a:off x="5600334" y="2227013"/>
            <a:ext cx="690562" cy="276225"/>
          </a:xfrm>
        </p:spPr>
        <p:txBody>
          <a:bodyPr>
            <a:noAutofit/>
          </a:bodyPr>
          <a:lstStyle>
            <a:lvl1pPr marL="0" indent="0" algn="ctr">
              <a:buNone/>
              <a:defRPr sz="1400" b="1">
                <a:solidFill>
                  <a:schemeClr val="tx1"/>
                </a:solidFill>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a:t>Date</a:t>
            </a:r>
          </a:p>
        </p:txBody>
      </p:sp>
      <p:sp>
        <p:nvSpPr>
          <p:cNvPr id="44" name="Text Placeholder 4"/>
          <p:cNvSpPr>
            <a:spLocks noGrp="1"/>
          </p:cNvSpPr>
          <p:nvPr>
            <p:ph type="body" sz="quarter" idx="25" hasCustomPrompt="1"/>
          </p:nvPr>
        </p:nvSpPr>
        <p:spPr>
          <a:xfrm>
            <a:off x="5307260" y="2612323"/>
            <a:ext cx="1276710" cy="1209600"/>
          </a:xfrm>
        </p:spPr>
        <p:txBody>
          <a:bodyPr>
            <a:noAutofit/>
          </a:bodyPr>
          <a:lstStyle>
            <a:lvl1pPr marL="0" indent="0" algn="ctr">
              <a:buNone/>
              <a:defRPr sz="1200" b="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err="1"/>
              <a:t>Text</a:t>
            </a:r>
            <a:endParaRPr lang="fr-BE" dirty="0"/>
          </a:p>
        </p:txBody>
      </p:sp>
      <p:sp>
        <p:nvSpPr>
          <p:cNvPr id="45" name="Text Placeholder 4"/>
          <p:cNvSpPr>
            <a:spLocks noGrp="1"/>
          </p:cNvSpPr>
          <p:nvPr>
            <p:ph type="body" sz="quarter" idx="26" hasCustomPrompt="1"/>
          </p:nvPr>
        </p:nvSpPr>
        <p:spPr>
          <a:xfrm>
            <a:off x="6953075" y="4481368"/>
            <a:ext cx="690562" cy="276225"/>
          </a:xfrm>
        </p:spPr>
        <p:txBody>
          <a:bodyPr>
            <a:noAutofit/>
          </a:bodyPr>
          <a:lstStyle>
            <a:lvl1pPr marL="0" indent="0" algn="ctr">
              <a:buNone/>
              <a:defRPr sz="1400" b="1">
                <a:solidFill>
                  <a:schemeClr val="accent1"/>
                </a:solidFill>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a:t>Date</a:t>
            </a:r>
          </a:p>
        </p:txBody>
      </p:sp>
      <p:sp>
        <p:nvSpPr>
          <p:cNvPr id="46" name="Text Placeholder 4"/>
          <p:cNvSpPr>
            <a:spLocks noGrp="1"/>
          </p:cNvSpPr>
          <p:nvPr>
            <p:ph type="body" sz="quarter" idx="27" hasCustomPrompt="1"/>
          </p:nvPr>
        </p:nvSpPr>
        <p:spPr>
          <a:xfrm>
            <a:off x="6660001" y="4814922"/>
            <a:ext cx="1276710" cy="1209600"/>
          </a:xfrm>
        </p:spPr>
        <p:txBody>
          <a:bodyPr>
            <a:noAutofit/>
          </a:bodyPr>
          <a:lstStyle>
            <a:lvl1pPr marL="0" indent="0" algn="ctr">
              <a:buNone/>
              <a:defRPr sz="1200" b="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fr-BE" dirty="0" err="1"/>
              <a:t>Text</a:t>
            </a:r>
            <a:endParaRPr lang="fr-BE" dirty="0"/>
          </a:p>
        </p:txBody>
      </p:sp>
    </p:spTree>
    <p:extLst>
      <p:ext uri="{BB962C8B-B14F-4D97-AF65-F5344CB8AC3E}">
        <p14:creationId xmlns:p14="http://schemas.microsoft.com/office/powerpoint/2010/main" val="1282856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4" hasCustomPrompt="1"/>
          </p:nvPr>
        </p:nvSpPr>
        <p:spPr>
          <a:xfrm>
            <a:off x="1212669" y="250523"/>
            <a:ext cx="6749512"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 name="Text Placeholder 2"/>
          <p:cNvSpPr>
            <a:spLocks noGrp="1"/>
          </p:cNvSpPr>
          <p:nvPr>
            <p:ph type="body" sz="quarter" idx="15"/>
          </p:nvPr>
        </p:nvSpPr>
        <p:spPr>
          <a:xfrm>
            <a:off x="432229" y="1208088"/>
            <a:ext cx="7521575" cy="585787"/>
          </a:xfrm>
        </p:spPr>
        <p:txBody>
          <a:bodyPr>
            <a:noAutofit/>
          </a:bodyPr>
          <a:lstStyle>
            <a:lvl1pPr marL="0" indent="0">
              <a:buNone/>
              <a:defRPr sz="1200">
                <a:latin typeface="HelveticaNeueLT Pro 47 LtCn" pitchFamily="34" charset="0"/>
              </a:defRPr>
            </a:lvl1pPr>
            <a:lvl2pPr>
              <a:defRPr sz="1200">
                <a:latin typeface="HelveticaNeueLT Pro 47 LtCn" pitchFamily="34" charset="0"/>
              </a:defRPr>
            </a:lvl2pPr>
            <a:lvl3pPr>
              <a:defRPr sz="1200">
                <a:latin typeface="HelveticaNeueLT Pro 47 LtCn" pitchFamily="34" charset="0"/>
              </a:defRPr>
            </a:lvl3pPr>
            <a:lvl4pPr>
              <a:defRPr sz="1200">
                <a:latin typeface="HelveticaNeueLT Pro 47 LtCn" pitchFamily="34" charset="0"/>
              </a:defRPr>
            </a:lvl4pPr>
            <a:lvl5pPr>
              <a:defRPr sz="1200">
                <a:latin typeface="HelveticaNeueLT Pro 47 LtCn" pitchFamily="34" charset="0"/>
              </a:defRPr>
            </a:lvl5pPr>
          </a:lstStyle>
          <a:p>
            <a:pPr lvl="0"/>
            <a:r>
              <a:rPr lang="en-US"/>
              <a:t>Click to 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6" name="TextBox 15"/>
          <p:cNvSpPr txBox="1"/>
          <p:nvPr userDrawn="1"/>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13" name="Chart Placeholder 12"/>
          <p:cNvSpPr>
            <a:spLocks noGrp="1"/>
          </p:cNvSpPr>
          <p:nvPr>
            <p:ph type="chart" sz="quarter" idx="16"/>
          </p:nvPr>
        </p:nvSpPr>
        <p:spPr>
          <a:xfrm>
            <a:off x="439738" y="1924050"/>
            <a:ext cx="7531100" cy="3843338"/>
          </a:xfrm>
        </p:spPr>
        <p:txBody>
          <a:bodyPr vert="horz" lIns="91440" tIns="45720" rIns="91440" bIns="45720" rtlCol="0">
            <a:normAutofit/>
          </a:bodyPr>
          <a:lstStyle>
            <a:lvl1pPr>
              <a:defRPr lang="fr-BE" sz="1200">
                <a:latin typeface="HelveticaNeueLT Pro 47 LtCn" pitchFamily="34" charset="0"/>
              </a:defRPr>
            </a:lvl1pPr>
          </a:lstStyle>
          <a:p>
            <a:pPr lvl="0"/>
            <a:r>
              <a:rPr lang="en-US"/>
              <a:t>Click icon to add chart</a:t>
            </a:r>
            <a:endParaRPr lang="fr-BE"/>
          </a:p>
        </p:txBody>
      </p:sp>
    </p:spTree>
    <p:extLst>
      <p:ext uri="{BB962C8B-B14F-4D97-AF65-F5344CB8AC3E}">
        <p14:creationId xmlns:p14="http://schemas.microsoft.com/office/powerpoint/2010/main" val="4209651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4" hasCustomPrompt="1"/>
          </p:nvPr>
        </p:nvSpPr>
        <p:spPr>
          <a:xfrm>
            <a:off x="1212669" y="250523"/>
            <a:ext cx="6749512"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 name="Text Placeholder 2"/>
          <p:cNvSpPr>
            <a:spLocks noGrp="1"/>
          </p:cNvSpPr>
          <p:nvPr>
            <p:ph type="body" sz="quarter" idx="15"/>
          </p:nvPr>
        </p:nvSpPr>
        <p:spPr>
          <a:xfrm>
            <a:off x="432229" y="1208088"/>
            <a:ext cx="7521575" cy="585787"/>
          </a:xfrm>
        </p:spPr>
        <p:txBody>
          <a:bodyPr>
            <a:noAutofit/>
          </a:bodyPr>
          <a:lstStyle>
            <a:lvl1pPr marL="0" indent="0">
              <a:buNone/>
              <a:defRPr sz="1200">
                <a:latin typeface="HelveticaNeueLT Pro 47 LtCn" pitchFamily="34" charset="0"/>
              </a:defRPr>
            </a:lvl1pPr>
            <a:lvl2pPr>
              <a:defRPr sz="1200">
                <a:latin typeface="HelveticaNeueLT Pro 47 LtCn" pitchFamily="34" charset="0"/>
              </a:defRPr>
            </a:lvl2pPr>
            <a:lvl3pPr>
              <a:defRPr sz="1200">
                <a:latin typeface="HelveticaNeueLT Pro 47 LtCn" pitchFamily="34" charset="0"/>
              </a:defRPr>
            </a:lvl3pPr>
            <a:lvl4pPr>
              <a:defRPr sz="1200">
                <a:latin typeface="HelveticaNeueLT Pro 47 LtCn" pitchFamily="34" charset="0"/>
              </a:defRPr>
            </a:lvl4pPr>
            <a:lvl5pPr>
              <a:defRPr sz="1200">
                <a:latin typeface="HelveticaNeueLT Pro 47 LtCn" pitchFamily="34" charset="0"/>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6" name="TextBox 15"/>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4" name="Table Placeholder 3"/>
          <p:cNvSpPr>
            <a:spLocks noGrp="1"/>
          </p:cNvSpPr>
          <p:nvPr>
            <p:ph type="tbl" sz="quarter" idx="17"/>
          </p:nvPr>
        </p:nvSpPr>
        <p:spPr>
          <a:xfrm>
            <a:off x="439738" y="1932466"/>
            <a:ext cx="7531100" cy="3860800"/>
          </a:xfrm>
        </p:spPr>
        <p:txBody>
          <a:bodyPr>
            <a:normAutofit/>
          </a:bodyPr>
          <a:lstStyle>
            <a:lvl1pPr>
              <a:defRPr sz="1200">
                <a:latin typeface="HelveticaNeueLT Pro 47 LtCn" pitchFamily="34" charset="0"/>
              </a:defRPr>
            </a:lvl1pPr>
          </a:lstStyle>
          <a:p>
            <a:r>
              <a:rPr lang="en-US"/>
              <a:t>Click icon to add table</a:t>
            </a:r>
            <a:endParaRPr lang="fr-BE"/>
          </a:p>
        </p:txBody>
      </p:sp>
      <p:cxnSp>
        <p:nvCxnSpPr>
          <p:cNvPr id="14" name="Connecteur droit 7">
            <a:extLst>
              <a:ext uri="{FF2B5EF4-FFF2-40B4-BE49-F238E27FC236}">
                <a16:creationId xmlns:a16="http://schemas.microsoft.com/office/drawing/2014/main" xmlns="" id="{2D8D28E3-CE2C-4F11-B0DF-00E44A328D30}"/>
              </a:ext>
            </a:extLst>
          </p:cNvPr>
          <p:cNvCxnSpPr>
            <a:cxnSpLocks/>
          </p:cNvCxnSpPr>
          <p:nvPr userDrawn="1"/>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51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ov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9"/>
          <p:cNvSpPr>
            <a:spLocks noGrp="1"/>
          </p:cNvSpPr>
          <p:nvPr>
            <p:ph type="pic" sz="quarter" idx="10" hasCustomPrompt="1"/>
          </p:nvPr>
        </p:nvSpPr>
        <p:spPr>
          <a:xfrm>
            <a:off x="7169339" y="310551"/>
            <a:ext cx="1638300" cy="904875"/>
          </a:xfrm>
        </p:spPr>
        <p:txBody>
          <a:bodyPr>
            <a:normAutofit/>
          </a:bodyPr>
          <a:lstStyle>
            <a:lvl1pPr marL="0" indent="0">
              <a:buNone/>
              <a:defRPr sz="1800">
                <a:latin typeface="HelveticaNeueLT Pro 47 LtCn" pitchFamily="34" charset="0"/>
              </a:defRPr>
            </a:lvl1pPr>
          </a:lstStyle>
          <a:p>
            <a:r>
              <a:rPr lang="fr-BE" dirty="0">
                <a:latin typeface="HelveticaNeueLT Pro 47 LtCn" pitchFamily="34" charset="0"/>
              </a:rPr>
              <a:t>LOGO ATOZ Services if </a:t>
            </a:r>
            <a:r>
              <a:rPr lang="fr-BE" dirty="0" err="1">
                <a:latin typeface="HelveticaNeueLT Pro 47 LtCn" pitchFamily="34" charset="0"/>
              </a:rPr>
              <a:t>needed</a:t>
            </a:r>
            <a:endParaRPr lang="fr-BE" dirty="0"/>
          </a:p>
        </p:txBody>
      </p:sp>
      <p:sp>
        <p:nvSpPr>
          <p:cNvPr id="11" name="Picture Placeholder 9"/>
          <p:cNvSpPr>
            <a:spLocks noGrp="1"/>
          </p:cNvSpPr>
          <p:nvPr>
            <p:ph type="pic" sz="quarter" idx="11" hasCustomPrompt="1"/>
          </p:nvPr>
        </p:nvSpPr>
        <p:spPr>
          <a:xfrm>
            <a:off x="3687763" y="5455759"/>
            <a:ext cx="1768475" cy="923925"/>
          </a:xfrm>
        </p:spPr>
        <p:txBody>
          <a:bodyPr>
            <a:normAutofit/>
          </a:bodyPr>
          <a:lstStyle>
            <a:lvl1pPr marL="0" indent="0">
              <a:buNone/>
              <a:defRPr sz="1800">
                <a:latin typeface="HelveticaNeueLT Pro 47 LtCn" pitchFamily="34" charset="0"/>
              </a:defRPr>
            </a:lvl1pPr>
          </a:lstStyle>
          <a:p>
            <a:r>
              <a:rPr lang="fr-BE" dirty="0">
                <a:latin typeface="HelveticaNeueLT Pro 47 LtCn" pitchFamily="34" charset="0"/>
              </a:rPr>
              <a:t>Client logo</a:t>
            </a:r>
            <a:endParaRPr lang="fr-BE" dirty="0"/>
          </a:p>
        </p:txBody>
      </p:sp>
      <p:sp>
        <p:nvSpPr>
          <p:cNvPr id="14" name="Text Placeholder 13"/>
          <p:cNvSpPr>
            <a:spLocks noGrp="1"/>
          </p:cNvSpPr>
          <p:nvPr>
            <p:ph type="body" sz="quarter" idx="12"/>
          </p:nvPr>
        </p:nvSpPr>
        <p:spPr>
          <a:xfrm>
            <a:off x="206375" y="3934093"/>
            <a:ext cx="8161338" cy="500062"/>
          </a:xfrm>
        </p:spPr>
        <p:txBody>
          <a:bodyPr>
            <a:noAutofit/>
          </a:bodyPr>
          <a:lstStyle>
            <a:lvl1pPr marL="0" indent="0">
              <a:buNone/>
              <a:defRPr sz="3000" b="1">
                <a:solidFill>
                  <a:schemeClr val="bg1"/>
                </a:solidFill>
                <a:latin typeface="ITC Avant Garde Std Md" pitchFamily="34" charset="0"/>
              </a:defRPr>
            </a:lvl1pPr>
            <a:lvl2pPr marL="457200" indent="0">
              <a:buNone/>
              <a:defRPr sz="3000">
                <a:solidFill>
                  <a:schemeClr val="bg1"/>
                </a:solidFill>
                <a:latin typeface="HelveticaNeueLT Pro 57 Cn" pitchFamily="34" charset="0"/>
              </a:defRPr>
            </a:lvl2pPr>
            <a:lvl3pPr marL="914400" indent="0">
              <a:buNone/>
              <a:defRPr sz="3000">
                <a:solidFill>
                  <a:schemeClr val="bg1"/>
                </a:solidFill>
                <a:latin typeface="HelveticaNeueLT Pro 57 Cn" pitchFamily="34" charset="0"/>
              </a:defRPr>
            </a:lvl3pPr>
            <a:lvl4pPr marL="1371600" indent="0">
              <a:buNone/>
              <a:defRPr sz="3000">
                <a:solidFill>
                  <a:schemeClr val="bg1"/>
                </a:solidFill>
                <a:latin typeface="HelveticaNeueLT Pro 57 Cn" pitchFamily="34" charset="0"/>
              </a:defRPr>
            </a:lvl4pPr>
            <a:lvl5pPr marL="1828800" indent="0">
              <a:buNone/>
              <a:defRPr sz="3000">
                <a:solidFill>
                  <a:schemeClr val="bg1"/>
                </a:solidFill>
                <a:latin typeface="HelveticaNeueLT Pro 57 Cn" pitchFamily="34" charset="0"/>
              </a:defRPr>
            </a:lvl5pPr>
          </a:lstStyle>
          <a:p>
            <a:pPr lvl="0"/>
            <a:r>
              <a:rPr lang="en-US"/>
              <a:t>Click to edit Master text styles</a:t>
            </a:r>
          </a:p>
        </p:txBody>
      </p:sp>
      <p:sp>
        <p:nvSpPr>
          <p:cNvPr id="15" name="Text Placeholder 13"/>
          <p:cNvSpPr>
            <a:spLocks noGrp="1"/>
          </p:cNvSpPr>
          <p:nvPr>
            <p:ph type="body" sz="quarter" idx="13"/>
          </p:nvPr>
        </p:nvSpPr>
        <p:spPr>
          <a:xfrm>
            <a:off x="194873" y="4494809"/>
            <a:ext cx="5257021" cy="450999"/>
          </a:xfrm>
        </p:spPr>
        <p:txBody>
          <a:bodyPr>
            <a:noAutofit/>
          </a:bodyPr>
          <a:lstStyle>
            <a:lvl1pPr marL="0" indent="0">
              <a:buNone/>
              <a:defRPr sz="2600">
                <a:solidFill>
                  <a:schemeClr val="bg1"/>
                </a:solidFill>
                <a:latin typeface="HelveticaNeueLT Pro 47 LtCn" pitchFamily="34" charset="0"/>
              </a:defRPr>
            </a:lvl1pPr>
            <a:lvl2pPr marL="457200" indent="0">
              <a:buNone/>
              <a:defRPr sz="3000">
                <a:solidFill>
                  <a:schemeClr val="bg1"/>
                </a:solidFill>
                <a:latin typeface="HelveticaNeueLT Pro 57 Cn" pitchFamily="34" charset="0"/>
              </a:defRPr>
            </a:lvl2pPr>
            <a:lvl3pPr marL="914400" indent="0">
              <a:buNone/>
              <a:defRPr sz="3000">
                <a:solidFill>
                  <a:schemeClr val="bg1"/>
                </a:solidFill>
                <a:latin typeface="HelveticaNeueLT Pro 57 Cn" pitchFamily="34" charset="0"/>
              </a:defRPr>
            </a:lvl3pPr>
            <a:lvl4pPr marL="1371600" indent="0">
              <a:buNone/>
              <a:defRPr sz="3000">
                <a:solidFill>
                  <a:schemeClr val="bg1"/>
                </a:solidFill>
                <a:latin typeface="HelveticaNeueLT Pro 57 Cn" pitchFamily="34" charset="0"/>
              </a:defRPr>
            </a:lvl4pPr>
            <a:lvl5pPr marL="1828800" indent="0">
              <a:buNone/>
              <a:defRPr sz="3000">
                <a:solidFill>
                  <a:schemeClr val="bg1"/>
                </a:solidFill>
                <a:latin typeface="HelveticaNeueLT Pro 57 Cn" pitchFamily="34" charset="0"/>
              </a:defRPr>
            </a:lvl5pPr>
          </a:lstStyle>
          <a:p>
            <a:pPr lvl="0"/>
            <a:r>
              <a:rPr lang="en-US"/>
              <a:t>Click to edit Master text styles</a:t>
            </a:r>
          </a:p>
        </p:txBody>
      </p:sp>
      <p:sp>
        <p:nvSpPr>
          <p:cNvPr id="20" name="Text Placeholder 13"/>
          <p:cNvSpPr>
            <a:spLocks noGrp="1"/>
          </p:cNvSpPr>
          <p:nvPr>
            <p:ph type="body" sz="quarter" idx="14" hasCustomPrompt="1"/>
          </p:nvPr>
        </p:nvSpPr>
        <p:spPr>
          <a:xfrm>
            <a:off x="6435287" y="4494809"/>
            <a:ext cx="1940943" cy="450999"/>
          </a:xfrm>
        </p:spPr>
        <p:txBody>
          <a:bodyPr anchor="ctr">
            <a:noAutofit/>
          </a:bodyPr>
          <a:lstStyle>
            <a:lvl1pPr marL="0" indent="0" algn="r">
              <a:buNone/>
              <a:defRPr sz="2000">
                <a:solidFill>
                  <a:schemeClr val="bg1"/>
                </a:solidFill>
                <a:latin typeface="HelveticaNeueLT Pro 47 LtCn" pitchFamily="34" charset="0"/>
              </a:defRPr>
            </a:lvl1pPr>
            <a:lvl2pPr marL="457200" indent="0">
              <a:buNone/>
              <a:defRPr sz="3000">
                <a:solidFill>
                  <a:schemeClr val="bg1"/>
                </a:solidFill>
                <a:latin typeface="HelveticaNeueLT Pro 57 Cn" pitchFamily="34" charset="0"/>
              </a:defRPr>
            </a:lvl2pPr>
            <a:lvl3pPr marL="914400" indent="0">
              <a:buNone/>
              <a:defRPr sz="3000">
                <a:solidFill>
                  <a:schemeClr val="bg1"/>
                </a:solidFill>
                <a:latin typeface="HelveticaNeueLT Pro 57 Cn" pitchFamily="34" charset="0"/>
              </a:defRPr>
            </a:lvl3pPr>
            <a:lvl4pPr marL="1371600" indent="0">
              <a:buNone/>
              <a:defRPr sz="3000">
                <a:solidFill>
                  <a:schemeClr val="bg1"/>
                </a:solidFill>
                <a:latin typeface="HelveticaNeueLT Pro 57 Cn" pitchFamily="34" charset="0"/>
              </a:defRPr>
            </a:lvl4pPr>
            <a:lvl5pPr marL="1828800" indent="0">
              <a:buNone/>
              <a:defRPr sz="3000">
                <a:solidFill>
                  <a:schemeClr val="bg1"/>
                </a:solidFill>
                <a:latin typeface="HelveticaNeueLT Pro 57 Cn" pitchFamily="34" charset="0"/>
              </a:defRPr>
            </a:lvl5pPr>
          </a:lstStyle>
          <a:p>
            <a:pPr lvl="0"/>
            <a:r>
              <a:rPr lang="fr-BE" dirty="0"/>
              <a:t>Date</a:t>
            </a:r>
          </a:p>
        </p:txBody>
      </p:sp>
      <p:pic>
        <p:nvPicPr>
          <p:cNvPr id="12" name="Graphic 4">
            <a:extLst>
              <a:ext uri="{FF2B5EF4-FFF2-40B4-BE49-F238E27FC236}">
                <a16:creationId xmlns:a16="http://schemas.microsoft.com/office/drawing/2014/main" xmlns="" id="{6C742BD5-0CBF-4E6D-9FB0-53BCDEEC82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5765" y="310551"/>
            <a:ext cx="1638300" cy="90487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0476" y="6461762"/>
            <a:ext cx="993849" cy="172675"/>
          </a:xfrm>
          <a:prstGeom prst="rect">
            <a:avLst/>
          </a:prstGeom>
        </p:spPr>
      </p:pic>
    </p:spTree>
    <p:extLst>
      <p:ext uri="{BB962C8B-B14F-4D97-AF65-F5344CB8AC3E}">
        <p14:creationId xmlns:p14="http://schemas.microsoft.com/office/powerpoint/2010/main" val="2919606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4" hasCustomPrompt="1"/>
          </p:nvPr>
        </p:nvSpPr>
        <p:spPr>
          <a:xfrm>
            <a:off x="1212669" y="250523"/>
            <a:ext cx="6749512"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 name="Text Placeholder 2"/>
          <p:cNvSpPr>
            <a:spLocks noGrp="1"/>
          </p:cNvSpPr>
          <p:nvPr>
            <p:ph type="body" sz="quarter" idx="15"/>
          </p:nvPr>
        </p:nvSpPr>
        <p:spPr>
          <a:xfrm>
            <a:off x="436543" y="1323101"/>
            <a:ext cx="3535200" cy="585787"/>
          </a:xfrm>
          <a:ln>
            <a:noFill/>
          </a:ln>
        </p:spPr>
        <p:txBody>
          <a:bodyPr anchor="ctr">
            <a:noAutofit/>
          </a:bodyPr>
          <a:lstStyle>
            <a:lvl1pPr marL="0" indent="0" algn="ctr">
              <a:buNone/>
              <a:defRPr sz="1200">
                <a:latin typeface="HelveticaNeueLT Pro 47 LtCn" pitchFamily="34" charset="0"/>
              </a:defRPr>
            </a:lvl1pPr>
            <a:lvl2pPr>
              <a:defRPr sz="1200">
                <a:latin typeface="HelveticaNeueLT Pro 47 LtCn" pitchFamily="34" charset="0"/>
              </a:defRPr>
            </a:lvl2pPr>
            <a:lvl3pPr>
              <a:defRPr sz="1200">
                <a:latin typeface="HelveticaNeueLT Pro 47 LtCn" pitchFamily="34" charset="0"/>
              </a:defRPr>
            </a:lvl3pPr>
            <a:lvl4pPr>
              <a:defRPr sz="1200">
                <a:latin typeface="HelveticaNeueLT Pro 47 LtCn" pitchFamily="34" charset="0"/>
              </a:defRPr>
            </a:lvl4pPr>
            <a:lvl5pPr>
              <a:defRPr sz="1200">
                <a:latin typeface="HelveticaNeueLT Pro 47 LtCn" pitchFamily="34" charset="0"/>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6" name="TextBox 15"/>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14" name="Text Placeholder 2"/>
          <p:cNvSpPr>
            <a:spLocks noGrp="1"/>
          </p:cNvSpPr>
          <p:nvPr>
            <p:ph type="body" sz="quarter" idx="17"/>
          </p:nvPr>
        </p:nvSpPr>
        <p:spPr>
          <a:xfrm>
            <a:off x="436182" y="2099479"/>
            <a:ext cx="3535922" cy="3878627"/>
          </a:xfrm>
          <a:ln>
            <a:solidFill>
              <a:srgbClr val="009EC0"/>
            </a:solidFill>
          </a:ln>
        </p:spPr>
        <p:txBody>
          <a:bodyPr anchor="t">
            <a:noAutofit/>
          </a:bodyPr>
          <a:lstStyle>
            <a:lvl1pPr marL="0" indent="0" algn="l">
              <a:buNone/>
              <a:defRPr sz="1200">
                <a:latin typeface="HelveticaNeueLT Pro 47 LtCn" pitchFamily="34" charset="0"/>
              </a:defRPr>
            </a:lvl1pPr>
            <a:lvl2pPr>
              <a:defRPr sz="1200">
                <a:latin typeface="HelveticaNeueLT Pro 47 LtCn" pitchFamily="34" charset="0"/>
              </a:defRPr>
            </a:lvl2pPr>
            <a:lvl3pPr>
              <a:defRPr sz="1200">
                <a:latin typeface="HelveticaNeueLT Pro 47 LtCn" pitchFamily="34" charset="0"/>
              </a:defRPr>
            </a:lvl3pPr>
            <a:lvl4pPr>
              <a:defRPr sz="1200">
                <a:latin typeface="HelveticaNeueLT Pro 47 LtCn" pitchFamily="34" charset="0"/>
              </a:defRPr>
            </a:lvl4pPr>
            <a:lvl5pPr>
              <a:defRPr sz="1200">
                <a:latin typeface="HelveticaNeueLT Pro 47 LtCn" pitchFamily="34" charset="0"/>
              </a:defRPr>
            </a:lvl5pPr>
          </a:lstStyle>
          <a:p>
            <a:pPr lvl="0"/>
            <a:r>
              <a:rPr lang="en-US"/>
              <a:t>Click to edit Master text styles</a:t>
            </a:r>
          </a:p>
        </p:txBody>
      </p:sp>
      <p:sp>
        <p:nvSpPr>
          <p:cNvPr id="19" name="Text Placeholder 2"/>
          <p:cNvSpPr>
            <a:spLocks noGrp="1"/>
          </p:cNvSpPr>
          <p:nvPr>
            <p:ph type="body" sz="quarter" idx="18"/>
          </p:nvPr>
        </p:nvSpPr>
        <p:spPr>
          <a:xfrm>
            <a:off x="4298302" y="1323101"/>
            <a:ext cx="3535200" cy="585787"/>
          </a:xfrm>
          <a:ln>
            <a:noFill/>
          </a:ln>
        </p:spPr>
        <p:txBody>
          <a:bodyPr anchor="ctr">
            <a:noAutofit/>
          </a:bodyPr>
          <a:lstStyle>
            <a:lvl1pPr marL="0" indent="0" algn="ctr">
              <a:buNone/>
              <a:defRPr sz="1200">
                <a:latin typeface="HelveticaNeueLT Pro 47 LtCn" pitchFamily="34" charset="0"/>
              </a:defRPr>
            </a:lvl1pPr>
            <a:lvl2pPr>
              <a:defRPr sz="1200">
                <a:latin typeface="HelveticaNeueLT Pro 47 LtCn" pitchFamily="34" charset="0"/>
              </a:defRPr>
            </a:lvl2pPr>
            <a:lvl3pPr>
              <a:defRPr sz="1200">
                <a:latin typeface="HelveticaNeueLT Pro 47 LtCn" pitchFamily="34" charset="0"/>
              </a:defRPr>
            </a:lvl3pPr>
            <a:lvl4pPr>
              <a:defRPr sz="1200">
                <a:latin typeface="HelveticaNeueLT Pro 47 LtCn" pitchFamily="34" charset="0"/>
              </a:defRPr>
            </a:lvl4pPr>
            <a:lvl5pPr>
              <a:defRPr sz="1200">
                <a:latin typeface="HelveticaNeueLT Pro 47 LtCn" pitchFamily="34" charset="0"/>
              </a:defRPr>
            </a:lvl5pPr>
          </a:lstStyle>
          <a:p>
            <a:pPr lvl="0"/>
            <a:r>
              <a:rPr lang="en-US"/>
              <a:t>Click to edit Master text styles</a:t>
            </a:r>
          </a:p>
        </p:txBody>
      </p:sp>
      <p:sp>
        <p:nvSpPr>
          <p:cNvPr id="20" name="Text Placeholder 2"/>
          <p:cNvSpPr>
            <a:spLocks noGrp="1"/>
          </p:cNvSpPr>
          <p:nvPr>
            <p:ph type="body" sz="quarter" idx="19"/>
          </p:nvPr>
        </p:nvSpPr>
        <p:spPr>
          <a:xfrm>
            <a:off x="4297941" y="2099479"/>
            <a:ext cx="3535922" cy="3878627"/>
          </a:xfrm>
          <a:ln>
            <a:solidFill>
              <a:srgbClr val="009EC0"/>
            </a:solidFill>
          </a:ln>
        </p:spPr>
        <p:txBody>
          <a:bodyPr anchor="t">
            <a:noAutofit/>
          </a:bodyPr>
          <a:lstStyle>
            <a:lvl1pPr marL="0" indent="0" algn="l">
              <a:buNone/>
              <a:defRPr sz="1200">
                <a:latin typeface="HelveticaNeueLT Pro 47 LtCn" pitchFamily="34" charset="0"/>
              </a:defRPr>
            </a:lvl1pPr>
            <a:lvl2pPr>
              <a:defRPr sz="1200">
                <a:latin typeface="HelveticaNeueLT Pro 47 LtCn" pitchFamily="34" charset="0"/>
              </a:defRPr>
            </a:lvl2pPr>
            <a:lvl3pPr>
              <a:defRPr sz="1200">
                <a:latin typeface="HelveticaNeueLT Pro 47 LtCn" pitchFamily="34" charset="0"/>
              </a:defRPr>
            </a:lvl3pPr>
            <a:lvl4pPr>
              <a:defRPr sz="1200">
                <a:latin typeface="HelveticaNeueLT Pro 47 LtCn" pitchFamily="34" charset="0"/>
              </a:defRPr>
            </a:lvl4pPr>
            <a:lvl5pPr>
              <a:defRPr sz="1200">
                <a:latin typeface="HelveticaNeueLT Pro 47 LtCn" pitchFamily="34" charset="0"/>
              </a:defRPr>
            </a:lvl5pPr>
          </a:lstStyle>
          <a:p>
            <a:pPr lvl="0"/>
            <a:r>
              <a:rPr lang="en-US"/>
              <a:t>Click to edit Master text styles</a:t>
            </a:r>
          </a:p>
        </p:txBody>
      </p:sp>
    </p:spTree>
    <p:extLst>
      <p:ext uri="{BB962C8B-B14F-4D97-AF65-F5344CB8AC3E}">
        <p14:creationId xmlns:p14="http://schemas.microsoft.com/office/powerpoint/2010/main" val="1365215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2">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4" hasCustomPrompt="1"/>
          </p:nvPr>
        </p:nvSpPr>
        <p:spPr>
          <a:xfrm>
            <a:off x="1212669" y="250523"/>
            <a:ext cx="6749512"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6" name="TextBox 15"/>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17" name="Text Placeholder 3"/>
          <p:cNvSpPr>
            <a:spLocks noGrp="1"/>
          </p:cNvSpPr>
          <p:nvPr>
            <p:ph type="body" sz="quarter" idx="20" hasCustomPrompt="1"/>
          </p:nvPr>
        </p:nvSpPr>
        <p:spPr>
          <a:xfrm>
            <a:off x="432229" y="1268810"/>
            <a:ext cx="3553175" cy="4897040"/>
          </a:xfrm>
        </p:spPr>
        <p:txBody>
          <a:bodyPr>
            <a:normAutofit/>
          </a:bodyPr>
          <a:lstStyle>
            <a:lvl1pPr marL="0" indent="0">
              <a:buNone/>
              <a:defRPr sz="1400" b="1" baseline="0">
                <a:solidFill>
                  <a:schemeClr val="accent1"/>
                </a:solidFill>
                <a:latin typeface="HelveticaNeueLT Pro 47 LtCn" pitchFamily="34" charset="0"/>
              </a:defRPr>
            </a:lvl1pPr>
            <a:lvl2pPr>
              <a:defRPr sz="1400">
                <a:latin typeface="HelveticaNeueLT Pro 47 LtCn" pitchFamily="34" charset="0"/>
              </a:defRPr>
            </a:lvl2pPr>
            <a:lvl3pPr>
              <a:defRPr sz="1300">
                <a:latin typeface="HelveticaNeueLT Pro 47 LtCn" pitchFamily="34" charset="0"/>
              </a:defRPr>
            </a:lvl3pPr>
            <a:lvl4pPr>
              <a:defRPr sz="1200">
                <a:latin typeface="HelveticaNeueLT Pro 47 LtCn" pitchFamily="34" charset="0"/>
              </a:defRPr>
            </a:lvl4pPr>
            <a:lvl5pPr>
              <a:defRPr sz="1100">
                <a:latin typeface="HelveticaNeueLT Pro 47 LtCn" pitchFamily="34" charset="0"/>
              </a:defRPr>
            </a:lvl5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5"/>
          <p:cNvSpPr>
            <a:spLocks noGrp="1"/>
          </p:cNvSpPr>
          <p:nvPr>
            <p:ph sz="quarter" idx="21" hasCustomPrompt="1"/>
          </p:nvPr>
        </p:nvSpPr>
        <p:spPr>
          <a:xfrm>
            <a:off x="4392774" y="1268760"/>
            <a:ext cx="3553200" cy="4897092"/>
          </a:xfrm>
        </p:spPr>
        <p:txBody>
          <a:bodyPr>
            <a:normAutofit/>
          </a:bodyPr>
          <a:lstStyle>
            <a:lvl1pPr marL="0" indent="0">
              <a:buNone/>
              <a:defRPr sz="1400" b="1">
                <a:solidFill>
                  <a:schemeClr val="accent1"/>
                </a:solidFill>
                <a:latin typeface="HelveticaNeueLT Pro 47 LtCn" pitchFamily="34" charset="0"/>
              </a:defRPr>
            </a:lvl1pPr>
            <a:lvl2pPr>
              <a:defRPr sz="1400">
                <a:latin typeface="HelveticaNeueLT Pro 47 LtCn" pitchFamily="34" charset="0"/>
              </a:defRPr>
            </a:lvl2pPr>
            <a:lvl3pPr>
              <a:defRPr sz="1300">
                <a:latin typeface="HelveticaNeueLT Pro 47 LtCn" pitchFamily="34" charset="0"/>
              </a:defRPr>
            </a:lvl3pPr>
            <a:lvl4pPr>
              <a:defRPr sz="1200">
                <a:latin typeface="HelveticaNeueLT Pro 47 LtCn" pitchFamily="34" charset="0"/>
              </a:defRPr>
            </a:lvl4pPr>
            <a:lvl5pPr>
              <a:defRPr sz="1100">
                <a:latin typeface="HelveticaNeueLT Pro 47 LtCn" pitchFamily="34" charset="0"/>
              </a:defRPr>
            </a:lvl5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4180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3">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Connecteur droit 7">
            <a:extLst>
              <a:ext uri="{FF2B5EF4-FFF2-40B4-BE49-F238E27FC236}">
                <a16:creationId xmlns:a16="http://schemas.microsoft.com/office/drawing/2014/main" xmlns="" id="{2D8D28E3-CE2C-4F11-B0DF-00E44A328D30}"/>
              </a:ext>
            </a:extLst>
          </p:cNvPr>
          <p:cNvCxnSpPr>
            <a:cxnSpLocks/>
          </p:cNvCxnSpPr>
          <p:nvPr userDrawn="1"/>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4" hasCustomPrompt="1"/>
          </p:nvPr>
        </p:nvSpPr>
        <p:spPr>
          <a:xfrm>
            <a:off x="1212669" y="250523"/>
            <a:ext cx="6749512"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9"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6" name="TextBox 15"/>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12" name="Espace réservé du texte 2"/>
          <p:cNvSpPr>
            <a:spLocks noGrp="1" noChangeAspect="1"/>
          </p:cNvSpPr>
          <p:nvPr>
            <p:ph type="body" sz="quarter" idx="27" hasCustomPrompt="1"/>
          </p:nvPr>
        </p:nvSpPr>
        <p:spPr>
          <a:xfrm>
            <a:off x="612000" y="1268760"/>
            <a:ext cx="2340000" cy="1440000"/>
          </a:xfrm>
          <a:solidFill>
            <a:schemeClr val="accent1"/>
          </a:solidFill>
          <a:ln>
            <a:solidFill>
              <a:schemeClr val="accent1"/>
            </a:solidFill>
          </a:ln>
        </p:spPr>
        <p:txBody>
          <a:bodyPr anchor="ctr">
            <a:noAutofit/>
          </a:bodyPr>
          <a:lstStyle>
            <a:lvl1pPr marL="0" indent="0" algn="ctr">
              <a:buNone/>
              <a:defRPr sz="1600">
                <a:solidFill>
                  <a:schemeClr val="bg1"/>
                </a:solidFill>
                <a:latin typeface="HelveticaNeueLT Pro 47 LtCn" pitchFamily="34" charset="0"/>
              </a:defRPr>
            </a:lvl1pPr>
          </a:lstStyle>
          <a:p>
            <a:pPr lvl="0"/>
            <a:r>
              <a:rPr lang="fr-FR" dirty="0"/>
              <a:t>INSERT TEXT HERE</a:t>
            </a:r>
          </a:p>
        </p:txBody>
      </p:sp>
      <p:sp>
        <p:nvSpPr>
          <p:cNvPr id="13" name="Espace réservé du texte 15"/>
          <p:cNvSpPr>
            <a:spLocks noGrp="1" noChangeAspect="1"/>
          </p:cNvSpPr>
          <p:nvPr>
            <p:ph type="body" sz="quarter" idx="28" hasCustomPrompt="1"/>
          </p:nvPr>
        </p:nvSpPr>
        <p:spPr>
          <a:xfrm>
            <a:off x="2952002" y="1268760"/>
            <a:ext cx="4924356" cy="1440000"/>
          </a:xfrm>
          <a:ln>
            <a:solidFill>
              <a:schemeClr val="accent1"/>
            </a:solidFill>
          </a:ln>
        </p:spPr>
        <p:txBody>
          <a:bodyPr anchor="ctr">
            <a:noAutofit/>
          </a:bodyPr>
          <a:lstStyle>
            <a:lvl1pPr>
              <a:defRPr sz="1200">
                <a:latin typeface="HelveticaNeueLT Pro 47 LtCn" pitchFamily="34" charset="0"/>
              </a:defRPr>
            </a:lvl1pPr>
            <a:lvl2pPr>
              <a:defRPr sz="1200">
                <a:latin typeface="HelveticaNeueLT Pro 47 LtCn" pitchFamily="34" charset="0"/>
              </a:defRPr>
            </a:lvl2pPr>
            <a:lvl3pPr>
              <a:buClr>
                <a:schemeClr val="accent1"/>
              </a:buClr>
              <a:defRPr sz="1200">
                <a:latin typeface="HelveticaNeueLT Pro 47 LtCn" pitchFamily="34" charset="0"/>
              </a:defRPr>
            </a:lvl3pPr>
            <a:lvl4pPr>
              <a:defRPr sz="1200">
                <a:latin typeface="HelveticaNeueLT Pro 47 LtCn" pitchFamily="34" charset="0"/>
              </a:defRPr>
            </a:lvl4pPr>
            <a:lvl5pPr>
              <a:buClr>
                <a:schemeClr val="accent1"/>
              </a:buClr>
              <a:defRPr sz="1200">
                <a:latin typeface="HelveticaNeueLT Pro 47 LtCn" pitchFamily="34" charset="0"/>
              </a:defRPr>
            </a:lvl5pPr>
          </a:lstStyle>
          <a:p>
            <a:pPr lvl="0"/>
            <a:r>
              <a:rPr lang="fr-FR" dirty="0"/>
              <a:t>Insert </a:t>
            </a:r>
            <a:r>
              <a:rPr lang="fr-FR" dirty="0" err="1"/>
              <a:t>Text</a:t>
            </a:r>
            <a:r>
              <a:rPr lang="fr-FR" dirty="0"/>
              <a:t> </a:t>
            </a:r>
            <a:r>
              <a:rPr lang="fr-FR" dirty="0" err="1"/>
              <a:t>Here</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2"/>
          <p:cNvSpPr>
            <a:spLocks noGrp="1" noChangeAspect="1"/>
          </p:cNvSpPr>
          <p:nvPr>
            <p:ph type="body" sz="quarter" idx="29" hasCustomPrompt="1"/>
          </p:nvPr>
        </p:nvSpPr>
        <p:spPr>
          <a:xfrm>
            <a:off x="611560" y="2997032"/>
            <a:ext cx="2340000" cy="1440000"/>
          </a:xfrm>
          <a:solidFill>
            <a:schemeClr val="accent1"/>
          </a:solidFill>
          <a:ln>
            <a:solidFill>
              <a:schemeClr val="accent1"/>
            </a:solidFill>
          </a:ln>
        </p:spPr>
        <p:txBody>
          <a:bodyPr anchor="ctr">
            <a:noAutofit/>
          </a:bodyPr>
          <a:lstStyle>
            <a:lvl1pPr marL="0" indent="0" algn="ctr">
              <a:buNone/>
              <a:defRPr sz="1600">
                <a:solidFill>
                  <a:schemeClr val="bg1"/>
                </a:solidFill>
                <a:latin typeface="HelveticaNeueLT Pro 47 LtCn" pitchFamily="34" charset="0"/>
              </a:defRPr>
            </a:lvl1pPr>
          </a:lstStyle>
          <a:p>
            <a:pPr lvl="0"/>
            <a:r>
              <a:rPr lang="fr-FR" dirty="0"/>
              <a:t>INSERT TEXT HERE</a:t>
            </a:r>
          </a:p>
        </p:txBody>
      </p:sp>
      <p:sp>
        <p:nvSpPr>
          <p:cNvPr id="19" name="Espace réservé du texte 15"/>
          <p:cNvSpPr>
            <a:spLocks noGrp="1" noChangeAspect="1"/>
          </p:cNvSpPr>
          <p:nvPr>
            <p:ph type="body" sz="quarter" idx="30" hasCustomPrompt="1"/>
          </p:nvPr>
        </p:nvSpPr>
        <p:spPr>
          <a:xfrm>
            <a:off x="2951562" y="2997032"/>
            <a:ext cx="4924356" cy="1440000"/>
          </a:xfrm>
          <a:ln>
            <a:solidFill>
              <a:schemeClr val="accent1"/>
            </a:solidFill>
          </a:ln>
        </p:spPr>
        <p:txBody>
          <a:bodyPr anchor="ctr">
            <a:noAutofit/>
          </a:bodyPr>
          <a:lstStyle>
            <a:lvl1pPr>
              <a:defRPr sz="1200">
                <a:latin typeface="HelveticaNeueLT Pro 47 LtCn" pitchFamily="34" charset="0"/>
              </a:defRPr>
            </a:lvl1pPr>
            <a:lvl2pPr>
              <a:defRPr sz="1200">
                <a:latin typeface="HelveticaNeueLT Pro 47 LtCn" pitchFamily="34" charset="0"/>
              </a:defRPr>
            </a:lvl2pPr>
            <a:lvl3pPr>
              <a:buClr>
                <a:schemeClr val="accent1"/>
              </a:buClr>
              <a:defRPr sz="1200">
                <a:latin typeface="HelveticaNeueLT Pro 47 LtCn" pitchFamily="34" charset="0"/>
              </a:defRPr>
            </a:lvl3pPr>
            <a:lvl4pPr>
              <a:defRPr sz="1200">
                <a:latin typeface="HelveticaNeueLT Pro 47 LtCn" pitchFamily="34" charset="0"/>
              </a:defRPr>
            </a:lvl4pPr>
            <a:lvl5pPr>
              <a:buClr>
                <a:schemeClr val="accent1"/>
              </a:buClr>
              <a:defRPr sz="1200">
                <a:latin typeface="HelveticaNeueLT Pro 47 LtCn" pitchFamily="34" charset="0"/>
              </a:defRPr>
            </a:lvl5pPr>
          </a:lstStyle>
          <a:p>
            <a:pPr lvl="0"/>
            <a:r>
              <a:rPr lang="fr-FR" dirty="0"/>
              <a:t>Insert </a:t>
            </a:r>
            <a:r>
              <a:rPr lang="fr-FR" dirty="0" err="1"/>
              <a:t>Text</a:t>
            </a:r>
            <a:r>
              <a:rPr lang="fr-FR" dirty="0"/>
              <a:t> </a:t>
            </a:r>
            <a:r>
              <a:rPr lang="fr-FR" dirty="0" err="1"/>
              <a:t>Here</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texte 2"/>
          <p:cNvSpPr>
            <a:spLocks noGrp="1" noChangeAspect="1"/>
          </p:cNvSpPr>
          <p:nvPr>
            <p:ph type="body" sz="quarter" idx="31" hasCustomPrompt="1"/>
          </p:nvPr>
        </p:nvSpPr>
        <p:spPr>
          <a:xfrm>
            <a:off x="611560" y="4725304"/>
            <a:ext cx="2340000" cy="1440000"/>
          </a:xfrm>
          <a:solidFill>
            <a:schemeClr val="accent1"/>
          </a:solidFill>
          <a:ln>
            <a:solidFill>
              <a:schemeClr val="accent1"/>
            </a:solidFill>
          </a:ln>
        </p:spPr>
        <p:txBody>
          <a:bodyPr anchor="ctr">
            <a:noAutofit/>
          </a:bodyPr>
          <a:lstStyle>
            <a:lvl1pPr marL="0" indent="0" algn="ctr">
              <a:buNone/>
              <a:defRPr sz="1600">
                <a:solidFill>
                  <a:schemeClr val="bg1"/>
                </a:solidFill>
                <a:latin typeface="HelveticaNeueLT Pro 47 LtCn" pitchFamily="34" charset="0"/>
              </a:defRPr>
            </a:lvl1pPr>
          </a:lstStyle>
          <a:p>
            <a:pPr lvl="0"/>
            <a:r>
              <a:rPr lang="fr-FR" dirty="0"/>
              <a:t>INSERT TEXT HERE</a:t>
            </a:r>
          </a:p>
        </p:txBody>
      </p:sp>
      <p:sp>
        <p:nvSpPr>
          <p:cNvPr id="22" name="Espace réservé du texte 15"/>
          <p:cNvSpPr>
            <a:spLocks noGrp="1" noChangeAspect="1"/>
          </p:cNvSpPr>
          <p:nvPr>
            <p:ph type="body" sz="quarter" idx="32" hasCustomPrompt="1"/>
          </p:nvPr>
        </p:nvSpPr>
        <p:spPr>
          <a:xfrm>
            <a:off x="2951562" y="4725304"/>
            <a:ext cx="4924356" cy="1440000"/>
          </a:xfrm>
          <a:ln>
            <a:solidFill>
              <a:schemeClr val="accent1"/>
            </a:solidFill>
          </a:ln>
        </p:spPr>
        <p:txBody>
          <a:bodyPr anchor="ctr">
            <a:noAutofit/>
          </a:bodyPr>
          <a:lstStyle>
            <a:lvl1pPr>
              <a:defRPr sz="1200">
                <a:latin typeface="HelveticaNeueLT Pro 47 LtCn" pitchFamily="34" charset="0"/>
              </a:defRPr>
            </a:lvl1pPr>
            <a:lvl2pPr>
              <a:defRPr sz="1200">
                <a:latin typeface="HelveticaNeueLT Pro 47 LtCn" pitchFamily="34" charset="0"/>
              </a:defRPr>
            </a:lvl2pPr>
            <a:lvl3pPr>
              <a:buClr>
                <a:schemeClr val="accent1"/>
              </a:buClr>
              <a:defRPr sz="1200">
                <a:latin typeface="HelveticaNeueLT Pro 47 LtCn" pitchFamily="34" charset="0"/>
              </a:defRPr>
            </a:lvl3pPr>
            <a:lvl4pPr>
              <a:defRPr sz="1200">
                <a:latin typeface="HelveticaNeueLT Pro 47 LtCn" pitchFamily="34" charset="0"/>
              </a:defRPr>
            </a:lvl4pPr>
            <a:lvl5pPr>
              <a:buClr>
                <a:schemeClr val="accent1"/>
              </a:buClr>
              <a:defRPr sz="1200">
                <a:latin typeface="HelveticaNeueLT Pro 47 LtCn" pitchFamily="34" charset="0"/>
              </a:defRPr>
            </a:lvl5pPr>
          </a:lstStyle>
          <a:p>
            <a:pPr lvl="0"/>
            <a:r>
              <a:rPr lang="fr-FR" dirty="0"/>
              <a:t>Insert </a:t>
            </a:r>
            <a:r>
              <a:rPr lang="fr-FR" dirty="0" err="1"/>
              <a:t>Text</a:t>
            </a:r>
            <a:r>
              <a:rPr lang="fr-FR" dirty="0"/>
              <a:t> </a:t>
            </a:r>
            <a:r>
              <a:rPr lang="fr-FR" dirty="0" err="1"/>
              <a:t>Here</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22649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text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4" name="Connecteur droit 7">
            <a:extLst>
              <a:ext uri="{FF2B5EF4-FFF2-40B4-BE49-F238E27FC236}">
                <a16:creationId xmlns:a16="http://schemas.microsoft.com/office/drawing/2014/main" xmlns="" id="{2D8D28E3-CE2C-4F11-B0DF-00E44A328D30}"/>
              </a:ext>
            </a:extLst>
          </p:cNvPr>
          <p:cNvCxnSpPr>
            <a:cxnSpLocks/>
          </p:cNvCxnSpPr>
          <p:nvPr userDrawn="1"/>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5" name="Text Placeholder 13"/>
          <p:cNvSpPr>
            <a:spLocks noGrp="1"/>
          </p:cNvSpPr>
          <p:nvPr>
            <p:ph type="body" sz="quarter" idx="14" hasCustomPrompt="1"/>
          </p:nvPr>
        </p:nvSpPr>
        <p:spPr>
          <a:xfrm>
            <a:off x="1212669" y="250523"/>
            <a:ext cx="7465505"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6"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2" name="TextBox 11"/>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9" name="Text Placeholder 3"/>
          <p:cNvSpPr>
            <a:spLocks noGrp="1"/>
          </p:cNvSpPr>
          <p:nvPr>
            <p:ph type="body" sz="quarter" idx="10"/>
          </p:nvPr>
        </p:nvSpPr>
        <p:spPr>
          <a:xfrm>
            <a:off x="369832" y="1164485"/>
            <a:ext cx="7289800" cy="4330541"/>
          </a:xfrm>
        </p:spPr>
        <p:txBody>
          <a:bodyPr>
            <a:normAutofit/>
          </a:bodyPr>
          <a:lstStyle>
            <a:lvl1pPr marL="0" indent="0">
              <a:buNone/>
              <a:defRPr sz="120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en-US"/>
              <a:t>Click to edit Master text styles</a:t>
            </a:r>
          </a:p>
        </p:txBody>
      </p:sp>
    </p:spTree>
    <p:extLst>
      <p:ext uri="{BB962C8B-B14F-4D97-AF65-F5344CB8AC3E}">
        <p14:creationId xmlns:p14="http://schemas.microsoft.com/office/powerpoint/2010/main" val="1012492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4"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8791" y="301997"/>
            <a:ext cx="2794959" cy="507831"/>
          </a:xfrm>
          <a:prstGeom prst="rect">
            <a:avLst/>
          </a:prstGeom>
        </p:spPr>
        <p:txBody>
          <a:bodyPr vert="horz" lIns="91440" tIns="45720" rIns="91440" bIns="45720" rtlCol="0">
            <a:noAutofit/>
          </a:bodyPr>
          <a:lstStyle>
            <a:lvl1pPr indent="0" defTabSz="914400">
              <a:lnSpc>
                <a:spcPct val="90000"/>
              </a:lnSpc>
              <a:spcBef>
                <a:spcPts val="1000"/>
              </a:spcBef>
              <a:buFont typeface="Arial" panose="020B0604020202020204" pitchFamily="34" charset="0"/>
              <a:buNone/>
              <a:defRPr sz="3000" b="1">
                <a:latin typeface="ITC Avant Garde Std Md" pitchFamily="34" charset="0"/>
              </a:defRPr>
            </a:lvl1pPr>
            <a:lvl2pPr marL="685800" indent="-228600" defTabSz="914400">
              <a:lnSpc>
                <a:spcPct val="90000"/>
              </a:lnSpc>
              <a:spcBef>
                <a:spcPts val="500"/>
              </a:spcBef>
              <a:buFont typeface="Arial" panose="020B0604020202020204" pitchFamily="34" charset="0"/>
              <a:buChar char="•"/>
              <a:defRPr sz="3000">
                <a:latin typeface="ITC Avant Garde Std Bk" pitchFamily="34" charset="0"/>
              </a:defRPr>
            </a:lvl2pPr>
            <a:lvl3pPr marL="1143000" indent="-228600" defTabSz="914400">
              <a:lnSpc>
                <a:spcPct val="90000"/>
              </a:lnSpc>
              <a:spcBef>
                <a:spcPts val="500"/>
              </a:spcBef>
              <a:buFont typeface="Arial" panose="020B0604020202020204" pitchFamily="34" charset="0"/>
              <a:buChar char="•"/>
              <a:defRPr sz="3000">
                <a:latin typeface="ITC Avant Garde Std Bk" pitchFamily="34" charset="0"/>
              </a:defRPr>
            </a:lvl3pPr>
            <a:lvl4pPr marL="1600200" indent="-228600" defTabSz="914400">
              <a:lnSpc>
                <a:spcPct val="90000"/>
              </a:lnSpc>
              <a:spcBef>
                <a:spcPts val="500"/>
              </a:spcBef>
              <a:buFont typeface="Arial" panose="020B0604020202020204" pitchFamily="34" charset="0"/>
              <a:buChar char="•"/>
              <a:defRPr sz="3000">
                <a:latin typeface="ITC Avant Garde Std Bk" pitchFamily="34" charset="0"/>
              </a:defRPr>
            </a:lvl4pPr>
            <a:lvl5pPr marL="2057400" indent="-228600" defTabSz="914400">
              <a:lnSpc>
                <a:spcPct val="90000"/>
              </a:lnSpc>
              <a:spcBef>
                <a:spcPts val="500"/>
              </a:spcBef>
              <a:buFont typeface="Arial" panose="020B0604020202020204" pitchFamily="34" charset="0"/>
              <a:buChar char="•"/>
              <a:defRPr sz="3000">
                <a:latin typeface="ITC Avant Garde Std Bk"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fr-BE" dirty="0"/>
              <a:t>DISCLAIMER</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1" name="TextBox 10"/>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12" name="Text Placeholder 3"/>
          <p:cNvSpPr>
            <a:spLocks noGrp="1"/>
          </p:cNvSpPr>
          <p:nvPr>
            <p:ph type="body" sz="quarter" idx="10"/>
          </p:nvPr>
        </p:nvSpPr>
        <p:spPr>
          <a:xfrm>
            <a:off x="369832" y="1164485"/>
            <a:ext cx="7289800" cy="4330541"/>
          </a:xfrm>
        </p:spPr>
        <p:txBody>
          <a:bodyPr>
            <a:normAutofit/>
          </a:bodyPr>
          <a:lstStyle>
            <a:lvl1pPr marL="0" indent="0">
              <a:buNone/>
              <a:defRPr sz="120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en-US"/>
              <a:t>Click to edit Master text styles</a:t>
            </a:r>
          </a:p>
        </p:txBody>
      </p:sp>
      <p:sp>
        <p:nvSpPr>
          <p:cNvPr id="15" name="TextBox 14"/>
          <p:cNvSpPr txBox="1"/>
          <p:nvPr userDrawn="1"/>
        </p:nvSpPr>
        <p:spPr>
          <a:xfrm>
            <a:off x="258791" y="301997"/>
            <a:ext cx="2794959" cy="507831"/>
          </a:xfrm>
          <a:prstGeom prst="rect">
            <a:avLst/>
          </a:prstGeom>
        </p:spPr>
        <p:txBody>
          <a:bodyPr vert="horz" lIns="91440" tIns="45720" rIns="91440" bIns="45720" rtlCol="0">
            <a:noAutofit/>
          </a:bodyPr>
          <a:lstStyle>
            <a:lvl1pPr indent="0" defTabSz="914400">
              <a:lnSpc>
                <a:spcPct val="90000"/>
              </a:lnSpc>
              <a:spcBef>
                <a:spcPts val="1000"/>
              </a:spcBef>
              <a:buFont typeface="Arial" panose="020B0604020202020204" pitchFamily="34" charset="0"/>
              <a:buNone/>
              <a:defRPr sz="3000" b="1">
                <a:latin typeface="ITC Avant Garde Std Md" pitchFamily="34" charset="0"/>
              </a:defRPr>
            </a:lvl1pPr>
            <a:lvl2pPr marL="685800" indent="-228600" defTabSz="914400">
              <a:lnSpc>
                <a:spcPct val="90000"/>
              </a:lnSpc>
              <a:spcBef>
                <a:spcPts val="500"/>
              </a:spcBef>
              <a:buFont typeface="Arial" panose="020B0604020202020204" pitchFamily="34" charset="0"/>
              <a:buChar char="•"/>
              <a:defRPr sz="3000">
                <a:latin typeface="ITC Avant Garde Std Bk" pitchFamily="34" charset="0"/>
              </a:defRPr>
            </a:lvl2pPr>
            <a:lvl3pPr marL="1143000" indent="-228600" defTabSz="914400">
              <a:lnSpc>
                <a:spcPct val="90000"/>
              </a:lnSpc>
              <a:spcBef>
                <a:spcPts val="500"/>
              </a:spcBef>
              <a:buFont typeface="Arial" panose="020B0604020202020204" pitchFamily="34" charset="0"/>
              <a:buChar char="•"/>
              <a:defRPr sz="3000">
                <a:latin typeface="ITC Avant Garde Std Bk" pitchFamily="34" charset="0"/>
              </a:defRPr>
            </a:lvl3pPr>
            <a:lvl4pPr marL="1600200" indent="-228600" defTabSz="914400">
              <a:lnSpc>
                <a:spcPct val="90000"/>
              </a:lnSpc>
              <a:spcBef>
                <a:spcPts val="500"/>
              </a:spcBef>
              <a:buFont typeface="Arial" panose="020B0604020202020204" pitchFamily="34" charset="0"/>
              <a:buChar char="•"/>
              <a:defRPr sz="3000">
                <a:latin typeface="ITC Avant Garde Std Bk" pitchFamily="34" charset="0"/>
              </a:defRPr>
            </a:lvl4pPr>
            <a:lvl5pPr marL="2057400" indent="-228600" defTabSz="914400">
              <a:lnSpc>
                <a:spcPct val="90000"/>
              </a:lnSpc>
              <a:spcBef>
                <a:spcPts val="500"/>
              </a:spcBef>
              <a:buFont typeface="Arial" panose="020B0604020202020204" pitchFamily="34" charset="0"/>
              <a:buChar char="•"/>
              <a:defRPr sz="3000">
                <a:latin typeface="ITC Avant Garde Std Bk"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fr-BE" dirty="0"/>
              <a:t>DISCLAIMER</a:t>
            </a:r>
          </a:p>
        </p:txBody>
      </p:sp>
    </p:spTree>
    <p:extLst>
      <p:ext uri="{BB962C8B-B14F-4D97-AF65-F5344CB8AC3E}">
        <p14:creationId xmlns:p14="http://schemas.microsoft.com/office/powerpoint/2010/main" val="2960146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ransitionslide_without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1045241" y="3183169"/>
            <a:ext cx="3233461" cy="2009933"/>
          </a:xfrm>
        </p:spPr>
        <p:txBody>
          <a:bodyPr>
            <a:normAutofit/>
          </a:bodyPr>
          <a:lstStyle>
            <a:lvl1pPr marL="0" indent="0">
              <a:buNone/>
              <a:defRPr sz="3000" b="1" baseline="0">
                <a:latin typeface="ITC Avant Garde Std Md" pitchFamily="34" charset="0"/>
              </a:defRPr>
            </a:lvl1pPr>
          </a:lstStyle>
          <a:p>
            <a:pPr lvl="0"/>
            <a:r>
              <a:rPr lang="fr-BE" dirty="0"/>
              <a:t>TITLE</a:t>
            </a:r>
          </a:p>
        </p:txBody>
      </p:sp>
      <p:sp>
        <p:nvSpPr>
          <p:cNvPr id="6" name="TextBox 5"/>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Tree>
    <p:extLst>
      <p:ext uri="{BB962C8B-B14F-4D97-AF65-F5344CB8AC3E}">
        <p14:creationId xmlns:p14="http://schemas.microsoft.com/office/powerpoint/2010/main" val="3103668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ansitionslide_with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1045241" y="3183169"/>
            <a:ext cx="3233461" cy="2009933"/>
          </a:xfrm>
        </p:spPr>
        <p:txBody>
          <a:bodyPr>
            <a:normAutofit/>
          </a:bodyPr>
          <a:lstStyle>
            <a:lvl1pPr marL="0" indent="0">
              <a:buNone/>
              <a:defRPr sz="3000" b="1" baseline="0">
                <a:latin typeface="ITC Avant Garde Std Md" pitchFamily="34" charset="0"/>
              </a:defRPr>
            </a:lvl1pPr>
          </a:lstStyle>
          <a:p>
            <a:pPr lvl="0"/>
            <a:r>
              <a:rPr lang="fr-BE" dirty="0"/>
              <a:t>TITLE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8" name="TextBox 7"/>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11" name="TextBox 10"/>
          <p:cNvSpPr txBox="1"/>
          <p:nvPr userDrawn="1"/>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Tree>
    <p:extLst>
      <p:ext uri="{BB962C8B-B14F-4D97-AF65-F5344CB8AC3E}">
        <p14:creationId xmlns:p14="http://schemas.microsoft.com/office/powerpoint/2010/main" val="2849771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ankyou">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3054308" y="6101883"/>
            <a:ext cx="3226278" cy="507831"/>
          </a:xfrm>
          <a:prstGeom prst="rect">
            <a:avLst/>
          </a:prstGeom>
          <a:noFill/>
        </p:spPr>
        <p:txBody>
          <a:bodyPr wrap="square" rtlCol="0">
            <a:spAutoFit/>
          </a:bodyPr>
          <a:lstStyle/>
          <a:p>
            <a:pPr algn="ctr"/>
            <a:r>
              <a:rPr lang="fr-BE" sz="1200" b="0" dirty="0">
                <a:solidFill>
                  <a:srgbClr val="53565A"/>
                </a:solidFill>
                <a:latin typeface="HelveticaNeueLT Pro 47 LtCn" pitchFamily="34" charset="0"/>
              </a:rPr>
              <a:t>Aerogolf</a:t>
            </a:r>
            <a:r>
              <a:rPr lang="fr-BE" sz="1200" b="0" baseline="0" dirty="0">
                <a:solidFill>
                  <a:srgbClr val="53565A"/>
                </a:solidFill>
                <a:latin typeface="HelveticaNeueLT Pro 47 LtCn" pitchFamily="34" charset="0"/>
              </a:rPr>
              <a:t> Center, </a:t>
            </a:r>
            <a:r>
              <a:rPr lang="fr-BE" sz="1200" b="0" dirty="0">
                <a:solidFill>
                  <a:srgbClr val="53565A"/>
                </a:solidFill>
                <a:latin typeface="HelveticaNeueLT Pro 47 LtCn" pitchFamily="34" charset="0"/>
              </a:rPr>
              <a:t>1B Heienhaff, L-1736 Senningerberg</a:t>
            </a:r>
          </a:p>
          <a:p>
            <a:pPr algn="ctr"/>
            <a:endParaRPr lang="fr-BE" sz="300" b="0" dirty="0">
              <a:solidFill>
                <a:srgbClr val="53565A"/>
              </a:solidFill>
              <a:latin typeface="HelveticaNeueLT Pro 47 LtCn"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fr-BE" sz="1200" b="0" dirty="0">
                <a:solidFill>
                  <a:srgbClr val="009EC0"/>
                </a:solidFill>
                <a:latin typeface="HelveticaNeueLT Pro 47 LtCn" pitchFamily="34" charset="0"/>
              </a:rPr>
              <a:t>www.atoz.lu</a:t>
            </a:r>
          </a:p>
        </p:txBody>
      </p:sp>
      <p:sp>
        <p:nvSpPr>
          <p:cNvPr id="11" name="Rectangle 10"/>
          <p:cNvSpPr/>
          <p:nvPr/>
        </p:nvSpPr>
        <p:spPr>
          <a:xfrm>
            <a:off x="382385" y="5745192"/>
            <a:ext cx="128016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2" name="Picture 2" descr="M:\MARKETING\Communications &amp; Marketing Materials\Brand refresh project - 2019\Logo\ATOZ-Tax-Advisers_logo\WEB\Fond-clair\ATOZ-Logo-Tax-adviser-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313" y="5942144"/>
            <a:ext cx="1136418" cy="5977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80476" y="6367264"/>
            <a:ext cx="993849" cy="172675"/>
          </a:xfrm>
          <a:prstGeom prst="rect">
            <a:avLst/>
          </a:prstGeom>
        </p:spPr>
      </p:pic>
      <p:sp>
        <p:nvSpPr>
          <p:cNvPr id="8" name="TextBox 7"/>
          <p:cNvSpPr txBox="1"/>
          <p:nvPr/>
        </p:nvSpPr>
        <p:spPr>
          <a:xfrm>
            <a:off x="1399637" y="3411737"/>
            <a:ext cx="6344727" cy="892552"/>
          </a:xfrm>
          <a:prstGeom prst="rect">
            <a:avLst/>
          </a:prstGeom>
          <a:noFill/>
        </p:spPr>
        <p:txBody>
          <a:bodyPr wrap="square" rtlCol="0">
            <a:spAutoFit/>
          </a:bodyPr>
          <a:lstStyle/>
          <a:p>
            <a:pPr algn="ctr"/>
            <a:r>
              <a:rPr lang="en-GB" sz="2400" b="1" noProof="0" dirty="0">
                <a:solidFill>
                  <a:schemeClr val="bg1"/>
                </a:solidFill>
                <a:latin typeface="ITC Avant Garde Std Md" pitchFamily="34" charset="0"/>
              </a:rPr>
              <a:t>THANK</a:t>
            </a:r>
            <a:r>
              <a:rPr lang="en-GB" sz="2400" b="1" baseline="0" noProof="0" dirty="0">
                <a:solidFill>
                  <a:schemeClr val="bg1"/>
                </a:solidFill>
                <a:latin typeface="ITC Avant Garde Std Md" pitchFamily="34" charset="0"/>
              </a:rPr>
              <a:t> YOU</a:t>
            </a:r>
          </a:p>
          <a:p>
            <a:pPr algn="ctr"/>
            <a:endParaRPr lang="en-GB" sz="1000" b="1" baseline="0" noProof="0" dirty="0">
              <a:solidFill>
                <a:schemeClr val="bg1"/>
              </a:solidFill>
              <a:latin typeface="ITC Avant Garde Std Md" pitchFamily="34" charset="0"/>
            </a:endParaRPr>
          </a:p>
          <a:p>
            <a:pPr algn="ctr"/>
            <a:r>
              <a:rPr lang="en-GB" sz="1800" b="0" baseline="0" noProof="0" dirty="0">
                <a:solidFill>
                  <a:schemeClr val="bg1"/>
                </a:solidFill>
                <a:latin typeface="HelveticaNeueLT Pro 47 LtCn" pitchFamily="34" charset="0"/>
              </a:rPr>
              <a:t>Do not hesitate to contact us if you have questions</a:t>
            </a:r>
            <a:endParaRPr lang="en-GB" sz="1800" b="0" noProof="0" dirty="0">
              <a:solidFill>
                <a:schemeClr val="bg1"/>
              </a:solidFill>
              <a:latin typeface="HelveticaNeueLT Pro 47 LtCn" pitchFamily="34" charset="0"/>
            </a:endParaRPr>
          </a:p>
        </p:txBody>
      </p:sp>
      <p:sp>
        <p:nvSpPr>
          <p:cNvPr id="15" name="Rectangle 14"/>
          <p:cNvSpPr/>
          <p:nvPr userDrawn="1"/>
        </p:nvSpPr>
        <p:spPr>
          <a:xfrm>
            <a:off x="382385" y="5745192"/>
            <a:ext cx="128016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6" name="Picture 2" descr="M:\MARKETING\Communications &amp; Marketing Materials\Brand refresh project - 2019\Logo\ATOZ-Tax-Advisers_logo\WEB\Fond-clair\ATOZ-Logo-Tax-adviser-W.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1313" y="5942144"/>
            <a:ext cx="1136418" cy="59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68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ov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9"/>
          <p:cNvSpPr>
            <a:spLocks noGrp="1"/>
          </p:cNvSpPr>
          <p:nvPr>
            <p:ph type="pic" sz="quarter" idx="10" hasCustomPrompt="1"/>
          </p:nvPr>
        </p:nvSpPr>
        <p:spPr>
          <a:xfrm>
            <a:off x="7169339" y="310551"/>
            <a:ext cx="1638300" cy="904875"/>
          </a:xfrm>
        </p:spPr>
        <p:txBody>
          <a:bodyPr>
            <a:normAutofit/>
          </a:bodyPr>
          <a:lstStyle>
            <a:lvl1pPr marL="0" indent="0">
              <a:buNone/>
              <a:defRPr sz="1800">
                <a:latin typeface="HelveticaNeueLT Pro 47 LtCn" pitchFamily="34" charset="0"/>
              </a:defRPr>
            </a:lvl1pPr>
          </a:lstStyle>
          <a:p>
            <a:r>
              <a:rPr lang="fr-BE" dirty="0">
                <a:latin typeface="HelveticaNeueLT Pro 47 LtCn" pitchFamily="34" charset="0"/>
              </a:rPr>
              <a:t>LOGO ATOZ Services if </a:t>
            </a:r>
            <a:r>
              <a:rPr lang="fr-BE" dirty="0" err="1">
                <a:latin typeface="HelveticaNeueLT Pro 47 LtCn" pitchFamily="34" charset="0"/>
              </a:rPr>
              <a:t>needed</a:t>
            </a:r>
            <a:endParaRPr lang="fr-BE" dirty="0"/>
          </a:p>
        </p:txBody>
      </p:sp>
      <p:sp>
        <p:nvSpPr>
          <p:cNvPr id="11" name="Picture Placeholder 9"/>
          <p:cNvSpPr>
            <a:spLocks noGrp="1"/>
          </p:cNvSpPr>
          <p:nvPr>
            <p:ph type="pic" sz="quarter" idx="11" hasCustomPrompt="1"/>
          </p:nvPr>
        </p:nvSpPr>
        <p:spPr>
          <a:xfrm>
            <a:off x="3687763" y="5455759"/>
            <a:ext cx="1768475" cy="923925"/>
          </a:xfrm>
        </p:spPr>
        <p:txBody>
          <a:bodyPr>
            <a:normAutofit/>
          </a:bodyPr>
          <a:lstStyle>
            <a:lvl1pPr marL="0" indent="0">
              <a:buNone/>
              <a:defRPr sz="1800">
                <a:latin typeface="HelveticaNeueLT Pro 47 LtCn" pitchFamily="34" charset="0"/>
              </a:defRPr>
            </a:lvl1pPr>
          </a:lstStyle>
          <a:p>
            <a:r>
              <a:rPr lang="fr-BE" dirty="0">
                <a:latin typeface="HelveticaNeueLT Pro 47 LtCn" pitchFamily="34" charset="0"/>
              </a:rPr>
              <a:t>Client logo</a:t>
            </a:r>
            <a:endParaRPr lang="fr-BE" dirty="0"/>
          </a:p>
        </p:txBody>
      </p:sp>
      <p:sp>
        <p:nvSpPr>
          <p:cNvPr id="14" name="Text Placeholder 13"/>
          <p:cNvSpPr>
            <a:spLocks noGrp="1"/>
          </p:cNvSpPr>
          <p:nvPr>
            <p:ph type="body" sz="quarter" idx="12"/>
          </p:nvPr>
        </p:nvSpPr>
        <p:spPr>
          <a:xfrm>
            <a:off x="206375" y="3934093"/>
            <a:ext cx="8161338" cy="500062"/>
          </a:xfrm>
        </p:spPr>
        <p:txBody>
          <a:bodyPr>
            <a:noAutofit/>
          </a:bodyPr>
          <a:lstStyle>
            <a:lvl1pPr marL="0" indent="0">
              <a:buNone/>
              <a:defRPr sz="3000" b="1">
                <a:solidFill>
                  <a:schemeClr val="bg1"/>
                </a:solidFill>
                <a:latin typeface="ITC Avant Garde Std Md" pitchFamily="34" charset="0"/>
              </a:defRPr>
            </a:lvl1pPr>
            <a:lvl2pPr marL="457200" indent="0">
              <a:buNone/>
              <a:defRPr sz="3000">
                <a:solidFill>
                  <a:schemeClr val="bg1"/>
                </a:solidFill>
                <a:latin typeface="HelveticaNeueLT Pro 57 Cn" pitchFamily="34" charset="0"/>
              </a:defRPr>
            </a:lvl2pPr>
            <a:lvl3pPr marL="914400" indent="0">
              <a:buNone/>
              <a:defRPr sz="3000">
                <a:solidFill>
                  <a:schemeClr val="bg1"/>
                </a:solidFill>
                <a:latin typeface="HelveticaNeueLT Pro 57 Cn" pitchFamily="34" charset="0"/>
              </a:defRPr>
            </a:lvl3pPr>
            <a:lvl4pPr marL="1371600" indent="0">
              <a:buNone/>
              <a:defRPr sz="3000">
                <a:solidFill>
                  <a:schemeClr val="bg1"/>
                </a:solidFill>
                <a:latin typeface="HelveticaNeueLT Pro 57 Cn" pitchFamily="34" charset="0"/>
              </a:defRPr>
            </a:lvl4pPr>
            <a:lvl5pPr marL="1828800" indent="0">
              <a:buNone/>
              <a:defRPr sz="3000">
                <a:solidFill>
                  <a:schemeClr val="bg1"/>
                </a:solidFill>
                <a:latin typeface="HelveticaNeueLT Pro 57 Cn" pitchFamily="34" charset="0"/>
              </a:defRPr>
            </a:lvl5pPr>
          </a:lstStyle>
          <a:p>
            <a:pPr lvl="0"/>
            <a:r>
              <a:rPr lang="en-US"/>
              <a:t>Click to edit Master text styles</a:t>
            </a:r>
          </a:p>
        </p:txBody>
      </p:sp>
      <p:sp>
        <p:nvSpPr>
          <p:cNvPr id="15" name="Text Placeholder 13"/>
          <p:cNvSpPr>
            <a:spLocks noGrp="1"/>
          </p:cNvSpPr>
          <p:nvPr>
            <p:ph type="body" sz="quarter" idx="13"/>
          </p:nvPr>
        </p:nvSpPr>
        <p:spPr>
          <a:xfrm>
            <a:off x="194873" y="4494809"/>
            <a:ext cx="5257021" cy="450999"/>
          </a:xfrm>
        </p:spPr>
        <p:txBody>
          <a:bodyPr>
            <a:noAutofit/>
          </a:bodyPr>
          <a:lstStyle>
            <a:lvl1pPr marL="0" indent="0">
              <a:buNone/>
              <a:defRPr sz="2600">
                <a:solidFill>
                  <a:schemeClr val="bg1"/>
                </a:solidFill>
                <a:latin typeface="HelveticaNeueLT Pro 47 LtCn" pitchFamily="34" charset="0"/>
              </a:defRPr>
            </a:lvl1pPr>
            <a:lvl2pPr marL="457200" indent="0">
              <a:buNone/>
              <a:defRPr sz="3000">
                <a:solidFill>
                  <a:schemeClr val="bg1"/>
                </a:solidFill>
                <a:latin typeface="HelveticaNeueLT Pro 57 Cn" pitchFamily="34" charset="0"/>
              </a:defRPr>
            </a:lvl2pPr>
            <a:lvl3pPr marL="914400" indent="0">
              <a:buNone/>
              <a:defRPr sz="3000">
                <a:solidFill>
                  <a:schemeClr val="bg1"/>
                </a:solidFill>
                <a:latin typeface="HelveticaNeueLT Pro 57 Cn" pitchFamily="34" charset="0"/>
              </a:defRPr>
            </a:lvl3pPr>
            <a:lvl4pPr marL="1371600" indent="0">
              <a:buNone/>
              <a:defRPr sz="3000">
                <a:solidFill>
                  <a:schemeClr val="bg1"/>
                </a:solidFill>
                <a:latin typeface="HelveticaNeueLT Pro 57 Cn" pitchFamily="34" charset="0"/>
              </a:defRPr>
            </a:lvl4pPr>
            <a:lvl5pPr marL="1828800" indent="0">
              <a:buNone/>
              <a:defRPr sz="3000">
                <a:solidFill>
                  <a:schemeClr val="bg1"/>
                </a:solidFill>
                <a:latin typeface="HelveticaNeueLT Pro 57 Cn" pitchFamily="34" charset="0"/>
              </a:defRPr>
            </a:lvl5pPr>
          </a:lstStyle>
          <a:p>
            <a:pPr lvl="0"/>
            <a:r>
              <a:rPr lang="en-US"/>
              <a:t>Click to edit Master text styles</a:t>
            </a:r>
          </a:p>
        </p:txBody>
      </p:sp>
      <p:sp>
        <p:nvSpPr>
          <p:cNvPr id="20" name="Text Placeholder 13"/>
          <p:cNvSpPr>
            <a:spLocks noGrp="1"/>
          </p:cNvSpPr>
          <p:nvPr>
            <p:ph type="body" sz="quarter" idx="14" hasCustomPrompt="1"/>
          </p:nvPr>
        </p:nvSpPr>
        <p:spPr>
          <a:xfrm>
            <a:off x="6435287" y="4494809"/>
            <a:ext cx="1940943" cy="450999"/>
          </a:xfrm>
        </p:spPr>
        <p:txBody>
          <a:bodyPr anchor="ctr">
            <a:noAutofit/>
          </a:bodyPr>
          <a:lstStyle>
            <a:lvl1pPr marL="0" indent="0" algn="r">
              <a:buNone/>
              <a:defRPr sz="2000">
                <a:solidFill>
                  <a:schemeClr val="bg1"/>
                </a:solidFill>
                <a:latin typeface="HelveticaNeueLT Pro 47 LtCn" pitchFamily="34" charset="0"/>
              </a:defRPr>
            </a:lvl1pPr>
            <a:lvl2pPr marL="457200" indent="0">
              <a:buNone/>
              <a:defRPr sz="3000">
                <a:solidFill>
                  <a:schemeClr val="bg1"/>
                </a:solidFill>
                <a:latin typeface="HelveticaNeueLT Pro 57 Cn" pitchFamily="34" charset="0"/>
              </a:defRPr>
            </a:lvl2pPr>
            <a:lvl3pPr marL="914400" indent="0">
              <a:buNone/>
              <a:defRPr sz="3000">
                <a:solidFill>
                  <a:schemeClr val="bg1"/>
                </a:solidFill>
                <a:latin typeface="HelveticaNeueLT Pro 57 Cn" pitchFamily="34" charset="0"/>
              </a:defRPr>
            </a:lvl3pPr>
            <a:lvl4pPr marL="1371600" indent="0">
              <a:buNone/>
              <a:defRPr sz="3000">
                <a:solidFill>
                  <a:schemeClr val="bg1"/>
                </a:solidFill>
                <a:latin typeface="HelveticaNeueLT Pro 57 Cn" pitchFamily="34" charset="0"/>
              </a:defRPr>
            </a:lvl4pPr>
            <a:lvl5pPr marL="1828800" indent="0">
              <a:buNone/>
              <a:defRPr sz="3000">
                <a:solidFill>
                  <a:schemeClr val="bg1"/>
                </a:solidFill>
                <a:latin typeface="HelveticaNeueLT Pro 57 Cn" pitchFamily="34" charset="0"/>
              </a:defRPr>
            </a:lvl5pPr>
          </a:lstStyle>
          <a:p>
            <a:pPr lvl="0"/>
            <a:r>
              <a:rPr lang="fr-BE" dirty="0"/>
              <a:t>Date</a:t>
            </a:r>
          </a:p>
        </p:txBody>
      </p:sp>
      <p:pic>
        <p:nvPicPr>
          <p:cNvPr id="12" name="Graphic 4">
            <a:extLst>
              <a:ext uri="{FF2B5EF4-FFF2-40B4-BE49-F238E27FC236}">
                <a16:creationId xmlns:a16="http://schemas.microsoft.com/office/drawing/2014/main" xmlns="" id="{6C742BD5-0CBF-4E6D-9FB0-53BCDEEC82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5765" y="310551"/>
            <a:ext cx="1638300" cy="90487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80476" y="6461762"/>
            <a:ext cx="993849" cy="172675"/>
          </a:xfrm>
          <a:prstGeom prst="rect">
            <a:avLst/>
          </a:prstGeom>
        </p:spPr>
      </p:pic>
    </p:spTree>
    <p:extLst>
      <p:ext uri="{BB962C8B-B14F-4D97-AF65-F5344CB8AC3E}">
        <p14:creationId xmlns:p14="http://schemas.microsoft.com/office/powerpoint/2010/main" val="95472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4" name="Connecteur droit 7">
            <a:extLst>
              <a:ext uri="{FF2B5EF4-FFF2-40B4-BE49-F238E27FC236}">
                <a16:creationId xmlns:a16="http://schemas.microsoft.com/office/drawing/2014/main" xmlns="" id="{2D8D28E3-CE2C-4F11-B0DF-00E44A328D30}"/>
              </a:ext>
            </a:extLst>
          </p:cNvPr>
          <p:cNvCxnSpPr>
            <a:cxnSpLocks/>
          </p:cNvCxnSpPr>
          <p:nvPr/>
        </p:nvCxnSpPr>
        <p:spPr>
          <a:xfrm flipH="1">
            <a:off x="2793738"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1" hasCustomPrompt="1"/>
          </p:nvPr>
        </p:nvSpPr>
        <p:spPr>
          <a:xfrm>
            <a:off x="2793738" y="1356862"/>
            <a:ext cx="648000" cy="504000"/>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4" name="Text Placeholder 33"/>
          <p:cNvSpPr>
            <a:spLocks noGrp="1"/>
          </p:cNvSpPr>
          <p:nvPr>
            <p:ph type="body" sz="quarter" idx="12" hasCustomPrompt="1"/>
          </p:nvPr>
        </p:nvSpPr>
        <p:spPr>
          <a:xfrm>
            <a:off x="3656253" y="1367669"/>
            <a:ext cx="3306763" cy="482386"/>
          </a:xfrm>
        </p:spPr>
        <p:txBody>
          <a:bodyPr anchor="ctr">
            <a:normAutofit/>
          </a:bodyPr>
          <a:lstStyle>
            <a:lvl1pPr marL="0" indent="-285750">
              <a:buFont typeface="Arial" pitchFamily="34" charset="0"/>
              <a:buNone/>
              <a:defRPr lang="en-US" sz="1500" b="0" smtClean="0">
                <a:latin typeface="HelveticaNeueLT Pro 47 LtCn" panose="020B0406020202030204" pitchFamily="34" charset="0"/>
              </a:defRPr>
            </a:lvl1pPr>
            <a:lvl2pPr>
              <a:defRPr lang="en-US" smtClean="0"/>
            </a:lvl2pPr>
            <a:lvl3pPr>
              <a:defRPr lang="en-US" smtClean="0"/>
            </a:lvl3pPr>
            <a:lvl4pPr>
              <a:defRPr lang="en-US" smtClean="0"/>
            </a:lvl4pPr>
            <a:lvl5pPr>
              <a:defRPr lang="fr-BE"/>
            </a:lvl5pPr>
          </a:lstStyle>
          <a:p>
            <a:pPr marL="3175" lvl="0" indent="0"/>
            <a:r>
              <a:rPr lang="en-US" dirty="0"/>
              <a:t>Title</a:t>
            </a:r>
          </a:p>
        </p:txBody>
      </p:sp>
      <p:sp>
        <p:nvSpPr>
          <p:cNvPr id="35" name="Text Placeholder 28"/>
          <p:cNvSpPr>
            <a:spLocks noGrp="1"/>
          </p:cNvSpPr>
          <p:nvPr>
            <p:ph type="body" sz="quarter" idx="13" hasCustomPrompt="1"/>
          </p:nvPr>
        </p:nvSpPr>
        <p:spPr>
          <a:xfrm>
            <a:off x="2793764" y="1984673"/>
            <a:ext cx="648000" cy="504000"/>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6" name="Text Placeholder 33"/>
          <p:cNvSpPr>
            <a:spLocks noGrp="1"/>
          </p:cNvSpPr>
          <p:nvPr>
            <p:ph type="body" sz="quarter" idx="14" hasCustomPrompt="1"/>
          </p:nvPr>
        </p:nvSpPr>
        <p:spPr>
          <a:xfrm>
            <a:off x="3653378" y="1995480"/>
            <a:ext cx="3306763" cy="482386"/>
          </a:xfrm>
        </p:spPr>
        <p:txBody>
          <a:bodyPr anchor="ctr">
            <a:normAutofit/>
          </a:bodyPr>
          <a:lstStyle>
            <a:lvl1pPr marL="0" indent="-285750">
              <a:buNone/>
              <a:defRPr lang="en-US" sz="1500" b="0" smtClean="0">
                <a:latin typeface="HelveticaNeueLT Pro 47 LtCn" panose="020B0406020202030204" pitchFamily="34" charset="0"/>
              </a:defRPr>
            </a:lvl1pPr>
            <a:lvl2pPr>
              <a:defRPr lang="en-US" smtClean="0"/>
            </a:lvl2pPr>
            <a:lvl3pPr>
              <a:defRPr lang="en-US" smtClean="0"/>
            </a:lvl3pPr>
            <a:lvl4pPr>
              <a:defRPr lang="en-US" smtClean="0"/>
            </a:lvl4pPr>
            <a:lvl5pPr>
              <a:defRPr lang="fr-BE"/>
            </a:lvl5pPr>
          </a:lstStyle>
          <a:p>
            <a:pPr marL="3175" lvl="0" indent="0"/>
            <a:r>
              <a:rPr lang="en-US" dirty="0"/>
              <a:t>Title</a:t>
            </a:r>
          </a:p>
        </p:txBody>
      </p:sp>
      <p:sp>
        <p:nvSpPr>
          <p:cNvPr id="37" name="Text Placeholder 28"/>
          <p:cNvSpPr>
            <a:spLocks noGrp="1"/>
          </p:cNvSpPr>
          <p:nvPr>
            <p:ph type="body" sz="quarter" idx="15" hasCustomPrompt="1"/>
          </p:nvPr>
        </p:nvSpPr>
        <p:spPr>
          <a:xfrm>
            <a:off x="2793764" y="2612484"/>
            <a:ext cx="648000" cy="504000"/>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38" name="Text Placeholder 33"/>
          <p:cNvSpPr>
            <a:spLocks noGrp="1"/>
          </p:cNvSpPr>
          <p:nvPr>
            <p:ph type="body" sz="quarter" idx="16" hasCustomPrompt="1"/>
          </p:nvPr>
        </p:nvSpPr>
        <p:spPr>
          <a:xfrm>
            <a:off x="3653378" y="2623291"/>
            <a:ext cx="3306763" cy="482386"/>
          </a:xfrm>
        </p:spPr>
        <p:txBody>
          <a:bodyPr anchor="ctr">
            <a:normAutofit/>
          </a:bodyPr>
          <a:lstStyle>
            <a:lvl1pPr marL="0" indent="-285750">
              <a:buNone/>
              <a:defRPr lang="en-US" sz="1500" b="0" smtClean="0">
                <a:latin typeface="HelveticaNeueLT Pro 47 LtCn" panose="020B0406020202030204" pitchFamily="34" charset="0"/>
              </a:defRPr>
            </a:lvl1pPr>
            <a:lvl2pPr>
              <a:defRPr lang="en-US" smtClean="0"/>
            </a:lvl2pPr>
            <a:lvl3pPr>
              <a:defRPr lang="en-US" smtClean="0"/>
            </a:lvl3pPr>
            <a:lvl4pPr>
              <a:defRPr lang="en-US" smtClean="0"/>
            </a:lvl4pPr>
            <a:lvl5pPr>
              <a:defRPr lang="fr-BE"/>
            </a:lvl5pPr>
          </a:lstStyle>
          <a:p>
            <a:pPr marL="3175" lvl="0" indent="0"/>
            <a:r>
              <a:rPr lang="en-US" dirty="0"/>
              <a:t>Title</a:t>
            </a:r>
          </a:p>
        </p:txBody>
      </p:sp>
      <p:sp>
        <p:nvSpPr>
          <p:cNvPr id="39" name="Text Placeholder 28"/>
          <p:cNvSpPr>
            <a:spLocks noGrp="1"/>
          </p:cNvSpPr>
          <p:nvPr>
            <p:ph type="body" sz="quarter" idx="17" hasCustomPrompt="1"/>
          </p:nvPr>
        </p:nvSpPr>
        <p:spPr>
          <a:xfrm>
            <a:off x="2793764" y="3240295"/>
            <a:ext cx="648000" cy="504000"/>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40" name="Text Placeholder 33"/>
          <p:cNvSpPr>
            <a:spLocks noGrp="1"/>
          </p:cNvSpPr>
          <p:nvPr>
            <p:ph type="body" sz="quarter" idx="18" hasCustomPrompt="1"/>
          </p:nvPr>
        </p:nvSpPr>
        <p:spPr>
          <a:xfrm>
            <a:off x="3644751" y="3251102"/>
            <a:ext cx="3306763" cy="482386"/>
          </a:xfrm>
        </p:spPr>
        <p:txBody>
          <a:bodyPr anchor="ctr">
            <a:normAutofit/>
          </a:bodyPr>
          <a:lstStyle>
            <a:lvl1pPr marL="0" indent="-285750">
              <a:buNone/>
              <a:defRPr lang="en-US" sz="1500" b="0" smtClean="0">
                <a:latin typeface="HelveticaNeueLT Pro 47 LtCn" panose="020B0406020202030204" pitchFamily="34" charset="0"/>
              </a:defRPr>
            </a:lvl1pPr>
            <a:lvl2pPr>
              <a:defRPr lang="en-US" smtClean="0"/>
            </a:lvl2pPr>
            <a:lvl3pPr>
              <a:defRPr lang="en-US" smtClean="0"/>
            </a:lvl3pPr>
            <a:lvl4pPr>
              <a:defRPr lang="en-US" smtClean="0"/>
            </a:lvl4pPr>
            <a:lvl5pPr>
              <a:defRPr lang="fr-BE"/>
            </a:lvl5pPr>
          </a:lstStyle>
          <a:p>
            <a:pPr marL="3175" lvl="0" indent="0"/>
            <a:r>
              <a:rPr lang="en-US" dirty="0"/>
              <a:t>Title</a:t>
            </a:r>
          </a:p>
        </p:txBody>
      </p:sp>
      <p:sp>
        <p:nvSpPr>
          <p:cNvPr id="41" name="Text Placeholder 28"/>
          <p:cNvSpPr>
            <a:spLocks noGrp="1"/>
          </p:cNvSpPr>
          <p:nvPr>
            <p:ph type="body" sz="quarter" idx="19" hasCustomPrompt="1"/>
          </p:nvPr>
        </p:nvSpPr>
        <p:spPr>
          <a:xfrm>
            <a:off x="2793764" y="3868106"/>
            <a:ext cx="648000" cy="504000"/>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42" name="Text Placeholder 33"/>
          <p:cNvSpPr>
            <a:spLocks noGrp="1"/>
          </p:cNvSpPr>
          <p:nvPr>
            <p:ph type="body" sz="quarter" idx="20" hasCustomPrompt="1"/>
          </p:nvPr>
        </p:nvSpPr>
        <p:spPr>
          <a:xfrm>
            <a:off x="3653377" y="3878913"/>
            <a:ext cx="3306763" cy="482386"/>
          </a:xfrm>
        </p:spPr>
        <p:txBody>
          <a:bodyPr anchor="ctr">
            <a:normAutofit/>
          </a:bodyPr>
          <a:lstStyle>
            <a:lvl1pPr marL="0" indent="-285750">
              <a:buNone/>
              <a:defRPr lang="en-US" sz="1500" b="0" smtClean="0">
                <a:latin typeface="HelveticaNeueLT Pro 47 LtCn" panose="020B0406020202030204" pitchFamily="34" charset="0"/>
              </a:defRPr>
            </a:lvl1pPr>
            <a:lvl2pPr>
              <a:defRPr lang="en-US" smtClean="0"/>
            </a:lvl2pPr>
            <a:lvl3pPr>
              <a:defRPr lang="en-US" smtClean="0"/>
            </a:lvl3pPr>
            <a:lvl4pPr>
              <a:defRPr lang="en-US" smtClean="0"/>
            </a:lvl4pPr>
            <a:lvl5pPr>
              <a:defRPr lang="fr-BE"/>
            </a:lvl5pPr>
          </a:lstStyle>
          <a:p>
            <a:pPr marL="3175" lvl="0" indent="0"/>
            <a:r>
              <a:rPr lang="en-US" dirty="0"/>
              <a:t>Title</a:t>
            </a:r>
          </a:p>
        </p:txBody>
      </p:sp>
      <p:sp>
        <p:nvSpPr>
          <p:cNvPr id="43" name="Text Placeholder 28"/>
          <p:cNvSpPr>
            <a:spLocks noGrp="1"/>
          </p:cNvSpPr>
          <p:nvPr>
            <p:ph type="body" sz="quarter" idx="21" hasCustomPrompt="1"/>
          </p:nvPr>
        </p:nvSpPr>
        <p:spPr>
          <a:xfrm>
            <a:off x="2793764" y="4495917"/>
            <a:ext cx="648000" cy="504000"/>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44" name="Text Placeholder 33"/>
          <p:cNvSpPr>
            <a:spLocks noGrp="1"/>
          </p:cNvSpPr>
          <p:nvPr>
            <p:ph type="body" sz="quarter" idx="22" hasCustomPrompt="1"/>
          </p:nvPr>
        </p:nvSpPr>
        <p:spPr>
          <a:xfrm>
            <a:off x="3653377" y="4506724"/>
            <a:ext cx="3306763" cy="482386"/>
          </a:xfrm>
        </p:spPr>
        <p:txBody>
          <a:bodyPr anchor="ctr">
            <a:normAutofit/>
          </a:bodyPr>
          <a:lstStyle>
            <a:lvl1pPr marL="0" indent="-285750">
              <a:buNone/>
              <a:defRPr lang="en-US" sz="1500" b="0" smtClean="0">
                <a:latin typeface="HelveticaNeueLT Pro 47 LtCn" panose="020B0406020202030204" pitchFamily="34" charset="0"/>
              </a:defRPr>
            </a:lvl1pPr>
            <a:lvl2pPr>
              <a:defRPr lang="en-US" smtClean="0"/>
            </a:lvl2pPr>
            <a:lvl3pPr>
              <a:defRPr lang="en-US" smtClean="0"/>
            </a:lvl3pPr>
            <a:lvl4pPr>
              <a:defRPr lang="en-US" smtClean="0"/>
            </a:lvl4pPr>
            <a:lvl5pPr>
              <a:defRPr lang="fr-BE"/>
            </a:lvl5pPr>
          </a:lstStyle>
          <a:p>
            <a:pPr marL="3175" lvl="0" indent="0"/>
            <a:r>
              <a:rPr lang="en-US" dirty="0"/>
              <a:t>Title</a:t>
            </a:r>
          </a:p>
        </p:txBody>
      </p:sp>
      <p:sp>
        <p:nvSpPr>
          <p:cNvPr id="45" name="Text Placeholder 28"/>
          <p:cNvSpPr>
            <a:spLocks noGrp="1"/>
          </p:cNvSpPr>
          <p:nvPr>
            <p:ph type="body" sz="quarter" idx="23" hasCustomPrompt="1"/>
          </p:nvPr>
        </p:nvSpPr>
        <p:spPr>
          <a:xfrm>
            <a:off x="2793764" y="5123730"/>
            <a:ext cx="648000" cy="504000"/>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sp>
        <p:nvSpPr>
          <p:cNvPr id="46" name="Text Placeholder 33"/>
          <p:cNvSpPr>
            <a:spLocks noGrp="1"/>
          </p:cNvSpPr>
          <p:nvPr>
            <p:ph type="body" sz="quarter" idx="24" hasCustomPrompt="1"/>
          </p:nvPr>
        </p:nvSpPr>
        <p:spPr>
          <a:xfrm>
            <a:off x="3653377" y="5134537"/>
            <a:ext cx="3306763" cy="482386"/>
          </a:xfrm>
        </p:spPr>
        <p:txBody>
          <a:bodyPr anchor="ctr">
            <a:normAutofit/>
          </a:bodyPr>
          <a:lstStyle>
            <a:lvl1pPr marL="0" indent="-285750">
              <a:buNone/>
              <a:defRPr lang="en-US" sz="1500" b="0" smtClean="0">
                <a:latin typeface="HelveticaNeueLT Pro 47 LtCn" panose="020B0406020202030204" pitchFamily="34" charset="0"/>
              </a:defRPr>
            </a:lvl1pPr>
            <a:lvl2pPr>
              <a:defRPr lang="en-US" smtClean="0"/>
            </a:lvl2pPr>
            <a:lvl3pPr>
              <a:defRPr lang="en-US" smtClean="0"/>
            </a:lvl3pPr>
            <a:lvl4pPr>
              <a:defRPr lang="en-US" smtClean="0"/>
            </a:lvl4pPr>
            <a:lvl5pPr>
              <a:defRPr lang="fr-BE"/>
            </a:lvl5pPr>
          </a:lstStyle>
          <a:p>
            <a:pPr marL="3175" lvl="0" indent="0"/>
            <a:r>
              <a:rPr lang="en-US" dirty="0"/>
              <a:t>Title</a:t>
            </a:r>
          </a:p>
        </p:txBody>
      </p:sp>
      <p:sp>
        <p:nvSpPr>
          <p:cNvPr id="47" name="TextBox 46"/>
          <p:cNvSpPr txBox="1"/>
          <p:nvPr userDrawn="1"/>
        </p:nvSpPr>
        <p:spPr>
          <a:xfrm>
            <a:off x="2682698" y="301997"/>
            <a:ext cx="2501552" cy="507831"/>
          </a:xfrm>
          <a:prstGeom prst="rect">
            <a:avLst/>
          </a:prstGeom>
        </p:spPr>
        <p:txBody>
          <a:bodyPr vert="horz" lIns="91440" tIns="45720" rIns="91440" bIns="45720" rtlCol="0">
            <a:noAutofit/>
          </a:bodyPr>
          <a:lstStyle>
            <a:lvl1pPr indent="0" defTabSz="914400">
              <a:lnSpc>
                <a:spcPct val="90000"/>
              </a:lnSpc>
              <a:spcBef>
                <a:spcPts val="1000"/>
              </a:spcBef>
              <a:buFont typeface="Arial" panose="020B0604020202020204" pitchFamily="34" charset="0"/>
              <a:buNone/>
              <a:defRPr sz="3000" b="1">
                <a:latin typeface="ITC Avant Garde Std Md" pitchFamily="34" charset="0"/>
              </a:defRPr>
            </a:lvl1pPr>
            <a:lvl2pPr marL="685800" indent="-228600" defTabSz="914400">
              <a:lnSpc>
                <a:spcPct val="90000"/>
              </a:lnSpc>
              <a:spcBef>
                <a:spcPts val="500"/>
              </a:spcBef>
              <a:buFont typeface="Arial" panose="020B0604020202020204" pitchFamily="34" charset="0"/>
              <a:buChar char="•"/>
              <a:defRPr sz="3000">
                <a:latin typeface="ITC Avant Garde Std Bk" pitchFamily="34" charset="0"/>
              </a:defRPr>
            </a:lvl2pPr>
            <a:lvl3pPr marL="1143000" indent="-228600" defTabSz="914400">
              <a:lnSpc>
                <a:spcPct val="90000"/>
              </a:lnSpc>
              <a:spcBef>
                <a:spcPts val="500"/>
              </a:spcBef>
              <a:buFont typeface="Arial" panose="020B0604020202020204" pitchFamily="34" charset="0"/>
              <a:buChar char="•"/>
              <a:defRPr sz="3000">
                <a:latin typeface="ITC Avant Garde Std Bk" pitchFamily="34" charset="0"/>
              </a:defRPr>
            </a:lvl3pPr>
            <a:lvl4pPr marL="1600200" indent="-228600" defTabSz="914400">
              <a:lnSpc>
                <a:spcPct val="90000"/>
              </a:lnSpc>
              <a:spcBef>
                <a:spcPts val="500"/>
              </a:spcBef>
              <a:buFont typeface="Arial" panose="020B0604020202020204" pitchFamily="34" charset="0"/>
              <a:buChar char="•"/>
              <a:defRPr sz="3000">
                <a:latin typeface="ITC Avant Garde Std Bk" pitchFamily="34" charset="0"/>
              </a:defRPr>
            </a:lvl4pPr>
            <a:lvl5pPr marL="2057400" indent="-228600" defTabSz="914400">
              <a:lnSpc>
                <a:spcPct val="90000"/>
              </a:lnSpc>
              <a:spcBef>
                <a:spcPts val="500"/>
              </a:spcBef>
              <a:buFont typeface="Arial" panose="020B0604020202020204" pitchFamily="34" charset="0"/>
              <a:buChar char="•"/>
              <a:defRPr sz="3000">
                <a:latin typeface="ITC Avant Garde Std Bk"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fr-BE" dirty="0"/>
              <a:t>CONTENTS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24" name="TextBox 23"/>
          <p:cNvSpPr txBox="1"/>
          <p:nvPr/>
        </p:nvSpPr>
        <p:spPr>
          <a:xfrm>
            <a:off x="8197067" y="6542065"/>
            <a:ext cx="547059" cy="261610"/>
          </a:xfrm>
          <a:prstGeom prst="rect">
            <a:avLst/>
          </a:prstGeom>
          <a:noFill/>
        </p:spPr>
        <p:txBody>
          <a:bodyPr wrap="square" rtlCol="0">
            <a:spAutoFit/>
          </a:bodyPr>
          <a:lstStyle/>
          <a:p>
            <a:pPr algn="ctr"/>
            <a:fld id="{4D5C060F-774A-4EB7-A3EA-63E5FDE877A1}" type="slidenum">
              <a:rPr lang="fr-BE" sz="1100" smtClean="0">
                <a:solidFill>
                  <a:schemeClr val="tx1"/>
                </a:solidFill>
                <a:latin typeface="ITC Avant Garde Std Bk" pitchFamily="34" charset="0"/>
              </a:rPr>
              <a:pPr algn="ctr"/>
              <a:t>‹#›</a:t>
            </a:fld>
            <a:endParaRPr lang="fr-BE" sz="1100" dirty="0">
              <a:solidFill>
                <a:schemeClr val="tx1"/>
              </a:solidFill>
              <a:latin typeface="ITC Avant Garde Std Bk" pitchFamily="34" charset="0"/>
            </a:endParaRPr>
          </a:p>
        </p:txBody>
      </p:sp>
    </p:spTree>
    <p:extLst>
      <p:ext uri="{BB962C8B-B14F-4D97-AF65-F5344CB8AC3E}">
        <p14:creationId xmlns:p14="http://schemas.microsoft.com/office/powerpoint/2010/main" val="141320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4" name="Connecteur droit 7">
            <a:extLst>
              <a:ext uri="{FF2B5EF4-FFF2-40B4-BE49-F238E27FC236}">
                <a16:creationId xmlns:a16="http://schemas.microsoft.com/office/drawing/2014/main" xmlns="" id="{2D8D28E3-CE2C-4F11-B0DF-00E44A328D30}"/>
              </a:ext>
            </a:extLst>
          </p:cNvPr>
          <p:cNvCxnSpPr>
            <a:cxnSpLocks/>
          </p:cNvCxnSpPr>
          <p:nvPr/>
        </p:nvCxnSpPr>
        <p:spPr>
          <a:xfrm flipH="1">
            <a:off x="2793738"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682698" y="301997"/>
            <a:ext cx="2208363" cy="507831"/>
          </a:xfrm>
          <a:prstGeom prst="rect">
            <a:avLst/>
          </a:prstGeom>
        </p:spPr>
        <p:txBody>
          <a:bodyPr vert="horz" lIns="91440" tIns="45720" rIns="91440" bIns="45720" rtlCol="0">
            <a:noAutofit/>
          </a:bodyPr>
          <a:lstStyle>
            <a:lvl1pPr indent="0" defTabSz="914400">
              <a:lnSpc>
                <a:spcPct val="90000"/>
              </a:lnSpc>
              <a:spcBef>
                <a:spcPts val="1000"/>
              </a:spcBef>
              <a:buFont typeface="Arial" panose="020B0604020202020204" pitchFamily="34" charset="0"/>
              <a:buNone/>
              <a:defRPr sz="3000" b="1">
                <a:latin typeface="ITC Avant Garde Std Md" pitchFamily="34" charset="0"/>
              </a:defRPr>
            </a:lvl1pPr>
            <a:lvl2pPr marL="685800" indent="-228600" defTabSz="914400">
              <a:lnSpc>
                <a:spcPct val="90000"/>
              </a:lnSpc>
              <a:spcBef>
                <a:spcPts val="500"/>
              </a:spcBef>
              <a:buFont typeface="Arial" panose="020B0604020202020204" pitchFamily="34" charset="0"/>
              <a:buChar char="•"/>
              <a:defRPr sz="3000">
                <a:latin typeface="ITC Avant Garde Std Bk" pitchFamily="34" charset="0"/>
              </a:defRPr>
            </a:lvl2pPr>
            <a:lvl3pPr marL="1143000" indent="-228600" defTabSz="914400">
              <a:lnSpc>
                <a:spcPct val="90000"/>
              </a:lnSpc>
              <a:spcBef>
                <a:spcPts val="500"/>
              </a:spcBef>
              <a:buFont typeface="Arial" panose="020B0604020202020204" pitchFamily="34" charset="0"/>
              <a:buChar char="•"/>
              <a:defRPr sz="3000">
                <a:latin typeface="ITC Avant Garde Std Bk" pitchFamily="34" charset="0"/>
              </a:defRPr>
            </a:lvl3pPr>
            <a:lvl4pPr marL="1600200" indent="-228600" defTabSz="914400">
              <a:lnSpc>
                <a:spcPct val="90000"/>
              </a:lnSpc>
              <a:spcBef>
                <a:spcPts val="500"/>
              </a:spcBef>
              <a:buFont typeface="Arial" panose="020B0604020202020204" pitchFamily="34" charset="0"/>
              <a:buChar char="•"/>
              <a:defRPr sz="3000">
                <a:latin typeface="ITC Avant Garde Std Bk" pitchFamily="34" charset="0"/>
              </a:defRPr>
            </a:lvl4pPr>
            <a:lvl5pPr marL="2057400" indent="-228600" defTabSz="914400">
              <a:lnSpc>
                <a:spcPct val="90000"/>
              </a:lnSpc>
              <a:spcBef>
                <a:spcPts val="500"/>
              </a:spcBef>
              <a:buFont typeface="Arial" panose="020B0604020202020204" pitchFamily="34" charset="0"/>
              <a:buChar char="•"/>
              <a:defRPr sz="3000">
                <a:latin typeface="ITC Avant Garde Std Bk"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fr-BE" dirty="0"/>
              <a:t>CONTENTS</a:t>
            </a:r>
          </a:p>
        </p:txBody>
      </p:sp>
      <p:sp>
        <p:nvSpPr>
          <p:cNvPr id="22" name="Text Placeholder 6"/>
          <p:cNvSpPr>
            <a:spLocks noGrp="1"/>
          </p:cNvSpPr>
          <p:nvPr>
            <p:ph type="body" sz="quarter" idx="10" hasCustomPrompt="1"/>
          </p:nvPr>
        </p:nvSpPr>
        <p:spPr>
          <a:xfrm>
            <a:off x="2793738" y="2195483"/>
            <a:ext cx="5494337" cy="2467035"/>
          </a:xfrm>
        </p:spPr>
        <p:txBody>
          <a:bodyPr>
            <a:normAutofit/>
          </a:bodyPr>
          <a:lstStyle>
            <a:lvl1pPr marL="342900" indent="-342900">
              <a:buFont typeface="+mj-lt"/>
              <a:buAutoNum type="arabicPeriod"/>
              <a:defRPr sz="1400">
                <a:latin typeface="HelveticaNeueLT Pro 47 LtCn" pitchFamily="34" charset="0"/>
              </a:defRPr>
            </a:lvl1pPr>
            <a:lvl2pPr marL="742950" indent="-285750">
              <a:buFont typeface="Arial" pitchFamily="34" charset="0"/>
              <a:buChar char="•"/>
              <a:defRPr sz="1400">
                <a:latin typeface="HelveticaNeueLT Pro 47 LtCn" pitchFamily="34" charset="0"/>
              </a:defRPr>
            </a:lvl2pPr>
            <a:lvl3pPr marL="914400" indent="0">
              <a:buNone/>
              <a:defRPr sz="1400">
                <a:latin typeface="HelveticaNeueLT Pro 47 LtCn" pitchFamily="34" charset="0"/>
              </a:defRPr>
            </a:lvl3pPr>
            <a:lvl4pPr marL="1371600" indent="0">
              <a:buNone/>
              <a:defRPr sz="1400">
                <a:latin typeface="HelveticaNeueLT Pro 47 LtCn" pitchFamily="34" charset="0"/>
              </a:defRPr>
            </a:lvl4pPr>
            <a:lvl5pPr marL="1828800" indent="0">
              <a:buNone/>
              <a:defRPr sz="1400">
                <a:latin typeface="HelveticaNeueLT Pro 47 LtCn" pitchFamily="34" charset="0"/>
              </a:defRPr>
            </a:lvl5pPr>
          </a:lstStyle>
          <a:p>
            <a:pPr lvl="0"/>
            <a:r>
              <a:rPr lang="fr-BE" dirty="0" err="1"/>
              <a:t>Title</a:t>
            </a:r>
            <a:endParaRPr lang="fr-BE" dirty="0"/>
          </a:p>
          <a:p>
            <a:pPr lvl="0"/>
            <a:r>
              <a:rPr lang="fr-BE" dirty="0" err="1"/>
              <a:t>Title</a:t>
            </a:r>
            <a:endParaRPr lang="fr-BE" dirty="0"/>
          </a:p>
          <a:p>
            <a:pPr lvl="0"/>
            <a:r>
              <a:rPr lang="fr-BE" dirty="0" err="1"/>
              <a:t>Title</a:t>
            </a:r>
            <a:endParaRPr lang="fr-BE" dirty="0"/>
          </a:p>
          <a:p>
            <a:pPr lvl="1"/>
            <a:r>
              <a:rPr lang="fr-BE" dirty="0" err="1"/>
              <a:t>Subtitle</a:t>
            </a:r>
            <a:endParaRPr lang="fr-BE" dirty="0"/>
          </a:p>
          <a:p>
            <a:pPr lvl="1"/>
            <a:r>
              <a:rPr lang="fr-BE" dirty="0" err="1"/>
              <a:t>Subtitle</a:t>
            </a:r>
            <a:endParaRPr lang="fr-BE" dirty="0"/>
          </a:p>
          <a:p>
            <a:pPr lvl="0"/>
            <a:r>
              <a:rPr lang="fr-BE" dirty="0" err="1"/>
              <a:t>Title</a:t>
            </a:r>
            <a:endParaRPr lang="fr-BE" dirty="0"/>
          </a:p>
          <a:p>
            <a:pPr lvl="0"/>
            <a:r>
              <a:rPr lang="fr-BE" dirty="0" err="1"/>
              <a:t>Title</a:t>
            </a:r>
            <a:endParaRPr lang="fr-BE" dirty="0"/>
          </a:p>
          <a:p>
            <a:pPr lvl="0"/>
            <a:r>
              <a:rPr lang="fr-BE" dirty="0" err="1"/>
              <a:t>Title</a:t>
            </a:r>
            <a:endParaRPr lang="fr-BE" dirty="0"/>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49" name="TextBox 48"/>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cxnSp>
        <p:nvCxnSpPr>
          <p:cNvPr id="12" name="Connecteur droit 7">
            <a:extLst>
              <a:ext uri="{FF2B5EF4-FFF2-40B4-BE49-F238E27FC236}">
                <a16:creationId xmlns:a16="http://schemas.microsoft.com/office/drawing/2014/main" xmlns="" id="{2D8D28E3-CE2C-4F11-B0DF-00E44A328D30}"/>
              </a:ext>
            </a:extLst>
          </p:cNvPr>
          <p:cNvCxnSpPr>
            <a:cxnSpLocks/>
          </p:cNvCxnSpPr>
          <p:nvPr userDrawn="1"/>
        </p:nvCxnSpPr>
        <p:spPr>
          <a:xfrm flipH="1">
            <a:off x="2793738"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82698" y="301997"/>
            <a:ext cx="2208363" cy="507831"/>
          </a:xfrm>
          <a:prstGeom prst="rect">
            <a:avLst/>
          </a:prstGeom>
        </p:spPr>
        <p:txBody>
          <a:bodyPr vert="horz" lIns="91440" tIns="45720" rIns="91440" bIns="45720" rtlCol="0">
            <a:noAutofit/>
          </a:bodyPr>
          <a:lstStyle>
            <a:lvl1pPr indent="0" defTabSz="914400">
              <a:lnSpc>
                <a:spcPct val="90000"/>
              </a:lnSpc>
              <a:spcBef>
                <a:spcPts val="1000"/>
              </a:spcBef>
              <a:buFont typeface="Arial" panose="020B0604020202020204" pitchFamily="34" charset="0"/>
              <a:buNone/>
              <a:defRPr sz="3000" b="1">
                <a:latin typeface="ITC Avant Garde Std Md" pitchFamily="34" charset="0"/>
              </a:defRPr>
            </a:lvl1pPr>
            <a:lvl2pPr marL="685800" indent="-228600" defTabSz="914400">
              <a:lnSpc>
                <a:spcPct val="90000"/>
              </a:lnSpc>
              <a:spcBef>
                <a:spcPts val="500"/>
              </a:spcBef>
              <a:buFont typeface="Arial" panose="020B0604020202020204" pitchFamily="34" charset="0"/>
              <a:buChar char="•"/>
              <a:defRPr sz="3000">
                <a:latin typeface="ITC Avant Garde Std Bk" pitchFamily="34" charset="0"/>
              </a:defRPr>
            </a:lvl2pPr>
            <a:lvl3pPr marL="1143000" indent="-228600" defTabSz="914400">
              <a:lnSpc>
                <a:spcPct val="90000"/>
              </a:lnSpc>
              <a:spcBef>
                <a:spcPts val="500"/>
              </a:spcBef>
              <a:buFont typeface="Arial" panose="020B0604020202020204" pitchFamily="34" charset="0"/>
              <a:buChar char="•"/>
              <a:defRPr sz="3000">
                <a:latin typeface="ITC Avant Garde Std Bk" pitchFamily="34" charset="0"/>
              </a:defRPr>
            </a:lvl3pPr>
            <a:lvl4pPr marL="1600200" indent="-228600" defTabSz="914400">
              <a:lnSpc>
                <a:spcPct val="90000"/>
              </a:lnSpc>
              <a:spcBef>
                <a:spcPts val="500"/>
              </a:spcBef>
              <a:buFont typeface="Arial" panose="020B0604020202020204" pitchFamily="34" charset="0"/>
              <a:buChar char="•"/>
              <a:defRPr sz="3000">
                <a:latin typeface="ITC Avant Garde Std Bk" pitchFamily="34" charset="0"/>
              </a:defRPr>
            </a:lvl4pPr>
            <a:lvl5pPr marL="2057400" indent="-228600" defTabSz="914400">
              <a:lnSpc>
                <a:spcPct val="90000"/>
              </a:lnSpc>
              <a:spcBef>
                <a:spcPts val="500"/>
              </a:spcBef>
              <a:buFont typeface="Arial" panose="020B0604020202020204" pitchFamily="34" charset="0"/>
              <a:buChar char="•"/>
              <a:defRPr sz="3000">
                <a:latin typeface="ITC Avant Garde Std Bk"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fr-BE" dirty="0"/>
              <a:t>CONTENTS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5" name="TextBox 14"/>
          <p:cNvSpPr txBox="1"/>
          <p:nvPr userDrawn="1"/>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Tree>
    <p:extLst>
      <p:ext uri="{BB962C8B-B14F-4D97-AF65-F5344CB8AC3E}">
        <p14:creationId xmlns:p14="http://schemas.microsoft.com/office/powerpoint/2010/main" val="294341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lossar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3" name="TextBox 12"/>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Tree>
    <p:extLst>
      <p:ext uri="{BB962C8B-B14F-4D97-AF65-F5344CB8AC3E}">
        <p14:creationId xmlns:p14="http://schemas.microsoft.com/office/powerpoint/2010/main" val="6723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6" name="Connecteur droit 7">
            <a:extLst>
              <a:ext uri="{FF2B5EF4-FFF2-40B4-BE49-F238E27FC236}">
                <a16:creationId xmlns:a16="http://schemas.microsoft.com/office/drawing/2014/main" xmlns="" id="{2D8D28E3-CE2C-4F11-B0DF-00E44A328D30}"/>
              </a:ext>
            </a:extLst>
          </p:cNvPr>
          <p:cNvCxnSpPr>
            <a:cxnSpLocks/>
          </p:cNvCxnSpPr>
          <p:nvPr userDrawn="1"/>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258791" y="301997"/>
            <a:ext cx="4209691" cy="507831"/>
          </a:xfrm>
          <a:prstGeom prst="rect">
            <a:avLst/>
          </a:prstGeom>
        </p:spPr>
        <p:txBody>
          <a:bodyPr vert="horz" lIns="91440" tIns="45720" rIns="91440" bIns="45720" rtlCol="0">
            <a:noAutofit/>
          </a:bodyPr>
          <a:lstStyle>
            <a:lvl1pPr indent="0" defTabSz="914400">
              <a:lnSpc>
                <a:spcPct val="90000"/>
              </a:lnSpc>
              <a:spcBef>
                <a:spcPts val="1000"/>
              </a:spcBef>
              <a:buFont typeface="Arial" panose="020B0604020202020204" pitchFamily="34" charset="0"/>
              <a:buNone/>
              <a:defRPr sz="3000" b="1">
                <a:latin typeface="ITC Avant Garde Std Md" pitchFamily="34" charset="0"/>
              </a:defRPr>
            </a:lvl1pPr>
            <a:lvl2pPr marL="685800" indent="-228600" defTabSz="914400">
              <a:lnSpc>
                <a:spcPct val="90000"/>
              </a:lnSpc>
              <a:spcBef>
                <a:spcPts val="500"/>
              </a:spcBef>
              <a:buFont typeface="Arial" panose="020B0604020202020204" pitchFamily="34" charset="0"/>
              <a:buChar char="•"/>
              <a:defRPr sz="3000">
                <a:latin typeface="ITC Avant Garde Std Bk" pitchFamily="34" charset="0"/>
              </a:defRPr>
            </a:lvl2pPr>
            <a:lvl3pPr marL="1143000" indent="-228600" defTabSz="914400">
              <a:lnSpc>
                <a:spcPct val="90000"/>
              </a:lnSpc>
              <a:spcBef>
                <a:spcPts val="500"/>
              </a:spcBef>
              <a:buFont typeface="Arial" panose="020B0604020202020204" pitchFamily="34" charset="0"/>
              <a:buChar char="•"/>
              <a:defRPr sz="3000">
                <a:latin typeface="ITC Avant Garde Std Bk" pitchFamily="34" charset="0"/>
              </a:defRPr>
            </a:lvl3pPr>
            <a:lvl4pPr marL="1600200" indent="-228600" defTabSz="914400">
              <a:lnSpc>
                <a:spcPct val="90000"/>
              </a:lnSpc>
              <a:spcBef>
                <a:spcPts val="500"/>
              </a:spcBef>
              <a:buFont typeface="Arial" panose="020B0604020202020204" pitchFamily="34" charset="0"/>
              <a:buChar char="•"/>
              <a:defRPr sz="3000">
                <a:latin typeface="ITC Avant Garde Std Bk" pitchFamily="34" charset="0"/>
              </a:defRPr>
            </a:lvl4pPr>
            <a:lvl5pPr marL="2057400" indent="-228600" defTabSz="914400">
              <a:lnSpc>
                <a:spcPct val="90000"/>
              </a:lnSpc>
              <a:spcBef>
                <a:spcPts val="500"/>
              </a:spcBef>
              <a:buFont typeface="Arial" panose="020B0604020202020204" pitchFamily="34" charset="0"/>
              <a:buChar char="•"/>
              <a:defRPr sz="3000">
                <a:latin typeface="ITC Avant Garde Std Bk"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fr-BE" dirty="0"/>
              <a:t>INTRODUCTION</a:t>
            </a:r>
          </a:p>
        </p:txBody>
      </p:sp>
      <p:sp>
        <p:nvSpPr>
          <p:cNvPr id="4" name="Text Placeholder 3"/>
          <p:cNvSpPr>
            <a:spLocks noGrp="1"/>
          </p:cNvSpPr>
          <p:nvPr>
            <p:ph type="body" sz="quarter" idx="10"/>
          </p:nvPr>
        </p:nvSpPr>
        <p:spPr>
          <a:xfrm>
            <a:off x="369832" y="1164485"/>
            <a:ext cx="7289800" cy="4330541"/>
          </a:xfrm>
        </p:spPr>
        <p:txBody>
          <a:bodyPr>
            <a:normAutofit/>
          </a:bodyPr>
          <a:lstStyle>
            <a:lvl1pPr marL="0" indent="0">
              <a:buNone/>
              <a:defRPr sz="120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en-US"/>
              <a:t>Click to edit Master text styles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4" name="TextBox 13"/>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Tree>
    <p:extLst>
      <p:ext uri="{BB962C8B-B14F-4D97-AF65-F5344CB8AC3E}">
        <p14:creationId xmlns:p14="http://schemas.microsoft.com/office/powerpoint/2010/main" val="327954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1">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6" name="Connecteur droit 7">
            <a:extLst>
              <a:ext uri="{FF2B5EF4-FFF2-40B4-BE49-F238E27FC236}">
                <a16:creationId xmlns:a16="http://schemas.microsoft.com/office/drawing/2014/main" xmlns="" id="{2D8D28E3-CE2C-4F11-B0DF-00E44A328D30}"/>
              </a:ext>
            </a:extLst>
          </p:cNvPr>
          <p:cNvCxnSpPr>
            <a:cxnSpLocks/>
          </p:cNvCxnSpPr>
          <p:nvPr/>
        </p:nvCxnSpPr>
        <p:spPr>
          <a:xfrm flipH="1">
            <a:off x="369832" y="888453"/>
            <a:ext cx="762551" cy="0"/>
          </a:xfrm>
          <a:prstGeom prst="line">
            <a:avLst/>
          </a:prstGeom>
          <a:ln w="50800">
            <a:solidFill>
              <a:srgbClr val="009EC0"/>
            </a:solidFill>
          </a:ln>
        </p:spPr>
        <p:style>
          <a:lnRef idx="1">
            <a:schemeClr val="accent1"/>
          </a:lnRef>
          <a:fillRef idx="0">
            <a:schemeClr val="accent1"/>
          </a:fillRef>
          <a:effectRef idx="0">
            <a:schemeClr val="accent1"/>
          </a:effectRef>
          <a:fontRef idx="minor">
            <a:schemeClr val="tx1"/>
          </a:fontRef>
        </p:style>
      </p:cxnSp>
      <p:sp>
        <p:nvSpPr>
          <p:cNvPr id="4" name="Text Placeholder 13"/>
          <p:cNvSpPr>
            <a:spLocks noGrp="1"/>
          </p:cNvSpPr>
          <p:nvPr>
            <p:ph type="body" sz="quarter" idx="14" hasCustomPrompt="1"/>
          </p:nvPr>
        </p:nvSpPr>
        <p:spPr>
          <a:xfrm>
            <a:off x="1212670" y="250523"/>
            <a:ext cx="6421708" cy="482600"/>
          </a:xfrm>
        </p:spPr>
        <p:txBody>
          <a:bodyPr anchor="ctr">
            <a:noAutofit/>
          </a:bodyPr>
          <a:lstStyle>
            <a:lvl1pPr marL="228600" indent="-228600">
              <a:buNone/>
              <a:defRPr lang="en-US" sz="3000" b="1" smtClean="0">
                <a:latin typeface="ITC Avant Garde Std Md" panose="020B0602020202020204" pitchFamily="34" charset="0"/>
              </a:defRPr>
            </a:lvl1pPr>
            <a:lvl2pPr>
              <a:defRPr lang="en-US" smtClean="0"/>
            </a:lvl2pPr>
            <a:lvl3pPr>
              <a:defRPr lang="en-US" smtClean="0"/>
            </a:lvl3pPr>
            <a:lvl4pPr>
              <a:defRPr lang="en-US" smtClean="0"/>
            </a:lvl4pPr>
            <a:lvl5pPr>
              <a:defRPr lang="fr-BE"/>
            </a:lvl5pPr>
          </a:lstStyle>
          <a:p>
            <a:pPr marL="0" lvl="0" indent="0"/>
            <a:r>
              <a:rPr lang="en-US" dirty="0"/>
              <a:t>TITLE</a:t>
            </a:r>
          </a:p>
        </p:txBody>
      </p:sp>
      <p:sp>
        <p:nvSpPr>
          <p:cNvPr id="5" name="Text Placeholder 28"/>
          <p:cNvSpPr>
            <a:spLocks noGrp="1"/>
          </p:cNvSpPr>
          <p:nvPr>
            <p:ph type="body" sz="quarter" idx="13" hasCustomPrompt="1"/>
          </p:nvPr>
        </p:nvSpPr>
        <p:spPr>
          <a:xfrm>
            <a:off x="432229" y="247964"/>
            <a:ext cx="637756" cy="482386"/>
          </a:xfrm>
        </p:spPr>
        <p:txBody>
          <a:bodyPr anchor="ctr">
            <a:noAutofit/>
          </a:bodyPr>
          <a:lstStyle>
            <a:lvl1pPr marL="0" indent="0" algn="ctr">
              <a:buFont typeface="Arial" pitchFamily="34" charset="0"/>
              <a:buNone/>
              <a:defRPr sz="3000">
                <a:latin typeface="ITC Avant Garde Std Bk" pitchFamily="34" charset="0"/>
              </a:defRPr>
            </a:lvl1pPr>
            <a:lvl2pPr>
              <a:defRPr sz="1800">
                <a:latin typeface="ITC Avant Garde Std Bk" pitchFamily="34" charset="0"/>
              </a:defRPr>
            </a:lvl2pPr>
            <a:lvl3pPr>
              <a:defRPr sz="1800">
                <a:latin typeface="ITC Avant Garde Std Bk" pitchFamily="34" charset="0"/>
              </a:defRPr>
            </a:lvl3pPr>
            <a:lvl4pPr>
              <a:defRPr sz="1800">
                <a:latin typeface="ITC Avant Garde Std Bk" pitchFamily="34" charset="0"/>
              </a:defRPr>
            </a:lvl4pPr>
            <a:lvl5pPr>
              <a:defRPr sz="1800">
                <a:latin typeface="ITC Avant Garde Std Bk" pitchFamily="34" charset="0"/>
              </a:defRPr>
            </a:lvl5pPr>
          </a:lstStyle>
          <a:p>
            <a:pPr lvl="0"/>
            <a:r>
              <a:rPr lang="fr-BE" dirty="0"/>
              <a:t>N°</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90" y="6196282"/>
            <a:ext cx="760212" cy="317547"/>
          </a:xfrm>
          <a:prstGeom prst="rect">
            <a:avLst/>
          </a:prstGeom>
        </p:spPr>
      </p:pic>
      <p:sp>
        <p:nvSpPr>
          <p:cNvPr id="14" name="TextBox 13"/>
          <p:cNvSpPr txBox="1"/>
          <p:nvPr/>
        </p:nvSpPr>
        <p:spPr>
          <a:xfrm>
            <a:off x="8197067" y="6542065"/>
            <a:ext cx="547059" cy="261610"/>
          </a:xfrm>
          <a:prstGeom prst="rect">
            <a:avLst/>
          </a:prstGeom>
          <a:noFill/>
        </p:spPr>
        <p:txBody>
          <a:bodyPr wrap="square" rtlCol="0">
            <a:spAutoFit/>
          </a:bodyPr>
          <a:lstStyle>
            <a:defPPr>
              <a:defRPr lang="en-US"/>
            </a:defPPr>
            <a:lvl1pPr algn="ctr">
              <a:defRPr sz="1100">
                <a:latin typeface="ITC Avant Garde Std Bk" pitchFamily="34" charset="0"/>
              </a:defRPr>
            </a:lvl1pPr>
          </a:lstStyle>
          <a:p>
            <a:pPr lvl="0"/>
            <a:fld id="{4D5C060F-774A-4EB7-A3EA-63E5FDE877A1}" type="slidenum">
              <a:rPr lang="fr-BE" smtClean="0"/>
              <a:pPr lvl="0"/>
              <a:t>‹#›</a:t>
            </a:fld>
            <a:endParaRPr lang="fr-BE" dirty="0"/>
          </a:p>
        </p:txBody>
      </p:sp>
      <p:sp>
        <p:nvSpPr>
          <p:cNvPr id="10" name="Text Placeholder 3"/>
          <p:cNvSpPr>
            <a:spLocks noGrp="1"/>
          </p:cNvSpPr>
          <p:nvPr>
            <p:ph type="body" sz="quarter" idx="10"/>
          </p:nvPr>
        </p:nvSpPr>
        <p:spPr>
          <a:xfrm>
            <a:off x="369832" y="1164485"/>
            <a:ext cx="7289800" cy="4330541"/>
          </a:xfrm>
        </p:spPr>
        <p:txBody>
          <a:bodyPr>
            <a:normAutofit/>
          </a:bodyPr>
          <a:lstStyle>
            <a:lvl1pPr marL="0" indent="0">
              <a:buNone/>
              <a:defRPr sz="1200">
                <a:latin typeface="HelveticaNeueLT Pro 47 LtCn" pitchFamily="34" charset="0"/>
              </a:defRPr>
            </a:lvl1pPr>
            <a:lvl2pPr marL="457200" indent="0">
              <a:buNone/>
              <a:defRPr sz="1200">
                <a:latin typeface="HelveticaNeueLT Pro 47 LtCn" pitchFamily="34" charset="0"/>
              </a:defRPr>
            </a:lvl2pPr>
            <a:lvl3pPr marL="914400" indent="0">
              <a:buNone/>
              <a:defRPr sz="1200">
                <a:latin typeface="HelveticaNeueLT Pro 47 LtCn" pitchFamily="34" charset="0"/>
              </a:defRPr>
            </a:lvl3pPr>
            <a:lvl4pPr marL="1371600" indent="0">
              <a:buNone/>
              <a:defRPr sz="1200">
                <a:latin typeface="HelveticaNeueLT Pro 47 LtCn" pitchFamily="34" charset="0"/>
              </a:defRPr>
            </a:lvl4pPr>
            <a:lvl5pPr marL="1828800" indent="0">
              <a:buNone/>
              <a:defRPr sz="1200">
                <a:latin typeface="HelveticaNeueLT Pro 47 LtCn" pitchFamily="34" charset="0"/>
              </a:defRPr>
            </a:lvl5pPr>
          </a:lstStyle>
          <a:p>
            <a:pPr lvl="0"/>
            <a:r>
              <a:rPr lang="en-US"/>
              <a:t>Click to edit Master text styles</a:t>
            </a:r>
          </a:p>
        </p:txBody>
      </p:sp>
    </p:spTree>
    <p:extLst>
      <p:ext uri="{BB962C8B-B14F-4D97-AF65-F5344CB8AC3E}">
        <p14:creationId xmlns:p14="http://schemas.microsoft.com/office/powerpoint/2010/main" val="362636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A53B7-4461-4165-BD78-0804451E3096}" type="datetime1">
              <a:rPr lang="fr-LU" smtClean="0"/>
              <a:t>26/02/2020</a:t>
            </a:fld>
            <a:endParaRPr lang="fr-L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L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826CF-2DA0-4B28-915A-BD22AAED08C2}" type="slidenum">
              <a:rPr lang="fr-LU" smtClean="0"/>
              <a:t>‹#›</a:t>
            </a:fld>
            <a:endParaRPr lang="fr-LU" dirty="0"/>
          </a:p>
        </p:txBody>
      </p:sp>
    </p:spTree>
    <p:extLst>
      <p:ext uri="{BB962C8B-B14F-4D97-AF65-F5344CB8AC3E}">
        <p14:creationId xmlns:p14="http://schemas.microsoft.com/office/powerpoint/2010/main" val="3949163645"/>
      </p:ext>
    </p:extLst>
  </p:cSld>
  <p:clrMap bg1="lt1" tx1="dk1" bg2="lt2" tx2="dk2" accent1="accent1" accent2="accent2" accent3="accent3" accent4="accent4" accent5="accent5" accent6="accent6" hlink="hlink" folHlink="folHlink"/>
  <p:sldLayoutIdLst>
    <p:sldLayoutId id="2147483730" r:id="rId1"/>
    <p:sldLayoutId id="2147483764" r:id="rId2"/>
    <p:sldLayoutId id="2147483765" r:id="rId3"/>
    <p:sldLayoutId id="2147483766" r:id="rId4"/>
    <p:sldLayoutId id="2147483731" r:id="rId5"/>
    <p:sldLayoutId id="2147483732" r:id="rId6"/>
    <p:sldLayoutId id="2147483733" r:id="rId7"/>
    <p:sldLayoutId id="2147483734" r:id="rId8"/>
    <p:sldLayoutId id="2147483735" r:id="rId9"/>
    <p:sldLayoutId id="2147483736" r:id="rId10"/>
    <p:sldLayoutId id="2147483768" r:id="rId11"/>
    <p:sldLayoutId id="2147483737" r:id="rId12"/>
    <p:sldLayoutId id="214748376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 id="2147483761" r:id="rId3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hyperlink" Target="https://pxhere.com/en/photo/141778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190332" y="3966177"/>
            <a:ext cx="8328025" cy="500062"/>
          </a:xfrm>
        </p:spPr>
        <p:txBody>
          <a:bodyPr/>
          <a:lstStyle/>
          <a:p>
            <a:r>
              <a:rPr lang="en-GB" sz="2800" dirty="0" smtClean="0"/>
              <a:t>ABIAL Tax Event</a:t>
            </a:r>
            <a:endParaRPr lang="fr-BE" dirty="0">
              <a:latin typeface="ITC Avant Garde Std Md" pitchFamily="34" charset="0"/>
            </a:endParaRPr>
          </a:p>
        </p:txBody>
      </p:sp>
      <p:sp>
        <p:nvSpPr>
          <p:cNvPr id="10" name="Text Placeholder 9"/>
          <p:cNvSpPr>
            <a:spLocks noGrp="1"/>
          </p:cNvSpPr>
          <p:nvPr>
            <p:ph type="body" sz="quarter" idx="13"/>
          </p:nvPr>
        </p:nvSpPr>
        <p:spPr>
          <a:xfrm>
            <a:off x="194873" y="4494809"/>
            <a:ext cx="8163064" cy="450999"/>
          </a:xfrm>
        </p:spPr>
        <p:txBody>
          <a:bodyPr/>
          <a:lstStyle/>
          <a:p>
            <a:r>
              <a:rPr lang="en-GB" sz="2000" b="1" dirty="0"/>
              <a:t>LUXEMBOURG TAX </a:t>
            </a:r>
            <a:r>
              <a:rPr lang="en-GB" sz="2000" b="1" dirty="0" smtClean="0"/>
              <a:t>POLICY</a:t>
            </a:r>
            <a:r>
              <a:rPr lang="lb-LU" sz="2000" dirty="0"/>
              <a:t> </a:t>
            </a:r>
            <a:r>
              <a:rPr lang="lb-LU" sz="2000" dirty="0" smtClean="0"/>
              <a:t>- </a:t>
            </a:r>
            <a:r>
              <a:rPr lang="en-GB" sz="2000" b="1" dirty="0" smtClean="0"/>
              <a:t>WHERE </a:t>
            </a:r>
            <a:r>
              <a:rPr lang="en-GB" sz="2000" b="1" dirty="0"/>
              <a:t>DO WE STAND AND WHAT COMES NEXT</a:t>
            </a:r>
            <a:endParaRPr lang="lb-LU" sz="2000" dirty="0"/>
          </a:p>
        </p:txBody>
      </p:sp>
    </p:spTree>
    <p:extLst>
      <p:ext uri="{BB962C8B-B14F-4D97-AF65-F5344CB8AC3E}">
        <p14:creationId xmlns:p14="http://schemas.microsoft.com/office/powerpoint/2010/main" val="231621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smtClean="0"/>
              <a:t>02</a:t>
            </a:r>
            <a:endParaRPr lang="fr-BE" dirty="0"/>
          </a:p>
        </p:txBody>
      </p:sp>
      <p:sp>
        <p:nvSpPr>
          <p:cNvPr id="9" name="Text Placeholder 3">
            <a:extLst>
              <a:ext uri="{FF2B5EF4-FFF2-40B4-BE49-F238E27FC236}">
                <a16:creationId xmlns:a16="http://schemas.microsoft.com/office/drawing/2014/main" xmlns="" id="{C2D2ED4D-5AE1-417F-B0E3-3CC5E8CAC73D}"/>
              </a:ext>
            </a:extLst>
          </p:cNvPr>
          <p:cNvSpPr>
            <a:spLocks noGrp="1"/>
          </p:cNvSpPr>
          <p:nvPr>
            <p:ph type="body" sz="quarter" idx="14"/>
          </p:nvPr>
        </p:nvSpPr>
        <p:spPr>
          <a:xfrm>
            <a:off x="1212849" y="250825"/>
            <a:ext cx="7694387" cy="482600"/>
          </a:xfrm>
        </p:spPr>
        <p:txBody>
          <a:bodyPr/>
          <a:lstStyle/>
          <a:p>
            <a:pPr>
              <a:spcBef>
                <a:spcPts val="600"/>
              </a:spcBef>
            </a:pPr>
            <a:r>
              <a:rPr lang="en-GB" sz="1900" dirty="0"/>
              <a:t>IMPACT OF THE HYBRID MISMATCH RULES ON INVESTMENTS</a:t>
            </a:r>
            <a:endParaRPr lang="en-GB" sz="1900" dirty="0">
              <a:solidFill>
                <a:srgbClr val="0082BB"/>
              </a:solidFill>
            </a:endParaRPr>
          </a:p>
          <a:p>
            <a:pPr>
              <a:spcBef>
                <a:spcPts val="600"/>
              </a:spcBef>
            </a:pPr>
            <a:r>
              <a:rPr lang="fr-BE" sz="1900" b="0" dirty="0">
                <a:solidFill>
                  <a:srgbClr val="000000"/>
                </a:solidFill>
                <a:latin typeface="ITC Avant Garde Std Bk" pitchFamily="34" charset="0"/>
              </a:rPr>
              <a:t>RELATED PARTY TEST – CASE STUDIES</a:t>
            </a:r>
          </a:p>
        </p:txBody>
      </p:sp>
      <p:sp>
        <p:nvSpPr>
          <p:cNvPr id="41" name="Rectangle 40"/>
          <p:cNvSpPr/>
          <p:nvPr/>
        </p:nvSpPr>
        <p:spPr>
          <a:xfrm>
            <a:off x="4537912" y="2155649"/>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42" name="Rectangle 41"/>
          <p:cNvSpPr/>
          <p:nvPr/>
        </p:nvSpPr>
        <p:spPr>
          <a:xfrm>
            <a:off x="4461310" y="2073033"/>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43" name="Isosceles Triangle 42"/>
          <p:cNvSpPr/>
          <p:nvPr/>
        </p:nvSpPr>
        <p:spPr>
          <a:xfrm>
            <a:off x="2751211" y="4110775"/>
            <a:ext cx="1002632" cy="66574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a:t>Lux </a:t>
            </a:r>
            <a:r>
              <a:rPr lang="fr-CH" sz="900" b="1" dirty="0" err="1"/>
              <a:t>Fund</a:t>
            </a:r>
            <a:endParaRPr lang="fr-CH" sz="900" b="1" dirty="0"/>
          </a:p>
          <a:p>
            <a:pPr algn="ctr"/>
            <a:endParaRPr lang="fr-BE" sz="900" b="1" dirty="0"/>
          </a:p>
        </p:txBody>
      </p:sp>
      <p:sp>
        <p:nvSpPr>
          <p:cNvPr id="44" name="Rectangle 43"/>
          <p:cNvSpPr/>
          <p:nvPr/>
        </p:nvSpPr>
        <p:spPr>
          <a:xfrm>
            <a:off x="2751212" y="5285859"/>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LuxMasterCo</a:t>
            </a:r>
            <a:endParaRPr lang="fr-BE" sz="900" b="1" dirty="0"/>
          </a:p>
        </p:txBody>
      </p:sp>
      <p:cxnSp>
        <p:nvCxnSpPr>
          <p:cNvPr id="47" name="Straight Connector 46"/>
          <p:cNvCxnSpPr>
            <a:stCxn id="43" idx="3"/>
            <a:endCxn id="44" idx="0"/>
          </p:cNvCxnSpPr>
          <p:nvPr/>
        </p:nvCxnSpPr>
        <p:spPr>
          <a:xfrm>
            <a:off x="3252527" y="4776523"/>
            <a:ext cx="1" cy="5093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8" idx="2"/>
          </p:cNvCxnSpPr>
          <p:nvPr/>
        </p:nvCxnSpPr>
        <p:spPr>
          <a:xfrm flipH="1">
            <a:off x="3251856" y="3497165"/>
            <a:ext cx="671" cy="613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43" idx="1"/>
            <a:endCxn id="44" idx="1"/>
          </p:cNvCxnSpPr>
          <p:nvPr/>
        </p:nvCxnSpPr>
        <p:spPr>
          <a:xfrm rot="10800000" flipV="1">
            <a:off x="2751213" y="4443649"/>
            <a:ext cx="250657" cy="1044742"/>
          </a:xfrm>
          <a:prstGeom prst="curvedConnector3">
            <a:avLst>
              <a:gd name="adj1" fmla="val 22000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045359" y="4842909"/>
            <a:ext cx="521369" cy="246221"/>
          </a:xfrm>
          <a:prstGeom prst="rect">
            <a:avLst/>
          </a:prstGeom>
          <a:noFill/>
        </p:spPr>
        <p:txBody>
          <a:bodyPr wrap="square" rtlCol="0">
            <a:spAutoFit/>
          </a:bodyPr>
          <a:lstStyle/>
          <a:p>
            <a:r>
              <a:rPr lang="fr-CH" sz="1000" b="1" dirty="0">
                <a:solidFill>
                  <a:srgbClr val="FF0000"/>
                </a:solidFill>
              </a:rPr>
              <a:t>IBL</a:t>
            </a:r>
            <a:endParaRPr lang="fr-BE" sz="1000" b="1" dirty="0">
              <a:solidFill>
                <a:srgbClr val="FF0000"/>
              </a:solidFill>
            </a:endParaRPr>
          </a:p>
        </p:txBody>
      </p:sp>
      <p:cxnSp>
        <p:nvCxnSpPr>
          <p:cNvPr id="55" name="Curved Connector 54"/>
          <p:cNvCxnSpPr>
            <a:stCxn id="43" idx="5"/>
            <a:endCxn id="44" idx="3"/>
          </p:cNvCxnSpPr>
          <p:nvPr/>
        </p:nvCxnSpPr>
        <p:spPr>
          <a:xfrm>
            <a:off x="3503185" y="4443649"/>
            <a:ext cx="250659" cy="1044742"/>
          </a:xfrm>
          <a:prstGeom prst="curvedConnector3">
            <a:avLst>
              <a:gd name="adj1" fmla="val 204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986454" y="4842909"/>
            <a:ext cx="521369" cy="246221"/>
          </a:xfrm>
          <a:prstGeom prst="rect">
            <a:avLst/>
          </a:prstGeom>
          <a:noFill/>
        </p:spPr>
        <p:txBody>
          <a:bodyPr wrap="square" rtlCol="0">
            <a:spAutoFit/>
          </a:bodyPr>
          <a:lstStyle/>
          <a:p>
            <a:r>
              <a:rPr lang="fr-CH" sz="1000" b="1" dirty="0" err="1"/>
              <a:t>CBs</a:t>
            </a:r>
            <a:endParaRPr lang="fr-BE" sz="1000" b="1" dirty="0"/>
          </a:p>
        </p:txBody>
      </p:sp>
      <p:sp>
        <p:nvSpPr>
          <p:cNvPr id="57" name="Rectangle 56"/>
          <p:cNvSpPr/>
          <p:nvPr/>
        </p:nvSpPr>
        <p:spPr>
          <a:xfrm>
            <a:off x="1411696" y="3096112"/>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1</a:t>
            </a:r>
            <a:br>
              <a:rPr lang="fr-CH" sz="900" b="1" dirty="0"/>
            </a:br>
            <a:r>
              <a:rPr lang="fr-CH" sz="700" b="1" dirty="0"/>
              <a:t>(</a:t>
            </a:r>
            <a:r>
              <a:rPr lang="fr-CH" sz="700" b="1" dirty="0" err="1"/>
              <a:t>LuxFund</a:t>
            </a:r>
            <a:r>
              <a:rPr lang="fr-CH" sz="700" b="1" dirty="0"/>
              <a:t> </a:t>
            </a:r>
            <a:r>
              <a:rPr lang="fr-CH" sz="700" b="1" dirty="0" err="1"/>
              <a:t>regarded</a:t>
            </a:r>
            <a:r>
              <a:rPr lang="fr-CH" sz="700" b="1" dirty="0"/>
              <a:t> as opaque)</a:t>
            </a:r>
            <a:endParaRPr lang="fr-BE" sz="700" b="1" dirty="0"/>
          </a:p>
        </p:txBody>
      </p:sp>
      <p:sp>
        <p:nvSpPr>
          <p:cNvPr id="58" name="Rectangle 57"/>
          <p:cNvSpPr/>
          <p:nvPr/>
        </p:nvSpPr>
        <p:spPr>
          <a:xfrm>
            <a:off x="2751211" y="3092101"/>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2</a:t>
            </a:r>
            <a:br>
              <a:rPr lang="fr-CH" sz="900" b="1" dirty="0"/>
            </a:br>
            <a:r>
              <a:rPr lang="fr-CH" sz="700" b="1" dirty="0"/>
              <a:t>(</a:t>
            </a:r>
            <a:r>
              <a:rPr lang="fr-CH" sz="700" b="1" dirty="0" err="1"/>
              <a:t>LuxFund</a:t>
            </a:r>
            <a:r>
              <a:rPr lang="fr-CH" sz="700" b="1" dirty="0"/>
              <a:t> </a:t>
            </a:r>
            <a:r>
              <a:rPr lang="fr-CH" sz="700" b="1" dirty="0" err="1"/>
              <a:t>regarded</a:t>
            </a:r>
            <a:r>
              <a:rPr lang="fr-CH" sz="700" b="1" dirty="0"/>
              <a:t> as transparent)</a:t>
            </a:r>
            <a:endParaRPr lang="fr-BE" sz="700" b="1" dirty="0"/>
          </a:p>
        </p:txBody>
      </p:sp>
      <p:sp>
        <p:nvSpPr>
          <p:cNvPr id="59" name="Rectangle 58"/>
          <p:cNvSpPr/>
          <p:nvPr/>
        </p:nvSpPr>
        <p:spPr>
          <a:xfrm>
            <a:off x="4373480" y="1985202"/>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Investors</a:t>
            </a:r>
            <a:r>
              <a:rPr lang="fr-CH" sz="900" b="1" dirty="0"/>
              <a:t> </a:t>
            </a:r>
            <a:br>
              <a:rPr lang="fr-CH" sz="900" b="1" dirty="0"/>
            </a:br>
            <a:r>
              <a:rPr lang="fr-CH" sz="900" b="1" dirty="0"/>
              <a:t>4 - 10</a:t>
            </a:r>
            <a:endParaRPr lang="fr-BE" sz="900" b="1" dirty="0"/>
          </a:p>
        </p:txBody>
      </p:sp>
      <p:cxnSp>
        <p:nvCxnSpPr>
          <p:cNvPr id="60" name="Elbow Connector 59"/>
          <p:cNvCxnSpPr>
            <a:stCxn id="57" idx="2"/>
            <a:endCxn id="43" idx="0"/>
          </p:cNvCxnSpPr>
          <p:nvPr/>
        </p:nvCxnSpPr>
        <p:spPr>
          <a:xfrm rot="16200000" flipH="1">
            <a:off x="2277970" y="3136217"/>
            <a:ext cx="609599" cy="1339515"/>
          </a:xfrm>
          <a:prstGeom prst="bentConnector3">
            <a:avLst>
              <a:gd name="adj1" fmla="val 64474"/>
            </a:avLst>
          </a:prstGeom>
          <a:ln w="12700"/>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41" idx="2"/>
            <a:endCxn id="43" idx="0"/>
          </p:cNvCxnSpPr>
          <p:nvPr/>
        </p:nvCxnSpPr>
        <p:spPr>
          <a:xfrm rot="5400000">
            <a:off x="3370847" y="2442394"/>
            <a:ext cx="1550062" cy="1786701"/>
          </a:xfrm>
          <a:prstGeom prst="bentConnector3">
            <a:avLst>
              <a:gd name="adj1" fmla="val 85705"/>
            </a:avLst>
          </a:prstGeom>
          <a:ln w="12700"/>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884938" y="3681072"/>
            <a:ext cx="537412" cy="246221"/>
          </a:xfrm>
          <a:prstGeom prst="rect">
            <a:avLst/>
          </a:prstGeom>
          <a:noFill/>
        </p:spPr>
        <p:txBody>
          <a:bodyPr wrap="square" rtlCol="0">
            <a:spAutoFit/>
          </a:bodyPr>
          <a:lstStyle/>
          <a:p>
            <a:r>
              <a:rPr lang="fr-CH" sz="1000" dirty="0"/>
              <a:t>31%</a:t>
            </a:r>
            <a:endParaRPr lang="fr-BE" sz="1000" dirty="0"/>
          </a:p>
        </p:txBody>
      </p:sp>
      <p:sp>
        <p:nvSpPr>
          <p:cNvPr id="63" name="TextBox 62"/>
          <p:cNvSpPr txBox="1"/>
          <p:nvPr/>
        </p:nvSpPr>
        <p:spPr>
          <a:xfrm>
            <a:off x="3223278" y="3673452"/>
            <a:ext cx="537412" cy="246221"/>
          </a:xfrm>
          <a:prstGeom prst="rect">
            <a:avLst/>
          </a:prstGeom>
          <a:noFill/>
        </p:spPr>
        <p:txBody>
          <a:bodyPr wrap="square" rtlCol="0">
            <a:spAutoFit/>
          </a:bodyPr>
          <a:lstStyle/>
          <a:p>
            <a:r>
              <a:rPr lang="fr-CH" sz="1000" dirty="0"/>
              <a:t>9%</a:t>
            </a:r>
            <a:endParaRPr lang="fr-BE" sz="1000" dirty="0"/>
          </a:p>
        </p:txBody>
      </p:sp>
      <p:sp>
        <p:nvSpPr>
          <p:cNvPr id="66" name="TextBox 65"/>
          <p:cNvSpPr txBox="1"/>
          <p:nvPr/>
        </p:nvSpPr>
        <p:spPr>
          <a:xfrm>
            <a:off x="4531128" y="3682640"/>
            <a:ext cx="642433" cy="246221"/>
          </a:xfrm>
          <a:prstGeom prst="rect">
            <a:avLst/>
          </a:prstGeom>
          <a:noFill/>
        </p:spPr>
        <p:txBody>
          <a:bodyPr wrap="square" rtlCol="0">
            <a:spAutoFit/>
          </a:bodyPr>
          <a:lstStyle/>
          <a:p>
            <a:r>
              <a:rPr lang="fr-CH" sz="1000" dirty="0"/>
              <a:t>60%</a:t>
            </a:r>
            <a:endParaRPr lang="fr-BE" sz="1000" dirty="0"/>
          </a:p>
        </p:txBody>
      </p:sp>
      <p:sp>
        <p:nvSpPr>
          <p:cNvPr id="25" name="Rectangle 24"/>
          <p:cNvSpPr/>
          <p:nvPr/>
        </p:nvSpPr>
        <p:spPr>
          <a:xfrm>
            <a:off x="4547937" y="3092101"/>
            <a:ext cx="1002632" cy="4050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a:t>Feeder </a:t>
            </a:r>
            <a:r>
              <a:rPr lang="fr-CH" sz="900" b="1" dirty="0" err="1"/>
              <a:t>Fund</a:t>
            </a:r>
            <a:r>
              <a:rPr lang="fr-CH" sz="900" b="1" dirty="0"/>
              <a:t/>
            </a:r>
            <a:br>
              <a:rPr lang="fr-CH" sz="900" b="1" dirty="0"/>
            </a:br>
            <a:r>
              <a:rPr lang="fr-CH" sz="900" i="1" dirty="0"/>
              <a:t>(opaque)</a:t>
            </a:r>
            <a:endParaRPr lang="fr-BE" sz="900" i="1" dirty="0"/>
          </a:p>
        </p:txBody>
      </p:sp>
    </p:spTree>
    <p:extLst>
      <p:ext uri="{BB962C8B-B14F-4D97-AF65-F5344CB8AC3E}">
        <p14:creationId xmlns:p14="http://schemas.microsoft.com/office/powerpoint/2010/main" val="7408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smtClean="0"/>
              <a:t>02</a:t>
            </a:r>
            <a:endParaRPr lang="fr-BE" dirty="0"/>
          </a:p>
        </p:txBody>
      </p:sp>
      <p:sp>
        <p:nvSpPr>
          <p:cNvPr id="27" name="Text Placeholder 1">
            <a:extLst>
              <a:ext uri="{FF2B5EF4-FFF2-40B4-BE49-F238E27FC236}">
                <a16:creationId xmlns:a16="http://schemas.microsoft.com/office/drawing/2014/main" xmlns="" id="{7146287E-B331-4A6A-9CBE-B50FD7B0AACF}"/>
              </a:ext>
            </a:extLst>
          </p:cNvPr>
          <p:cNvSpPr>
            <a:spLocks noGrp="1"/>
          </p:cNvSpPr>
          <p:nvPr>
            <p:ph type="body" sz="quarter" idx="10"/>
          </p:nvPr>
        </p:nvSpPr>
        <p:spPr>
          <a:xfrm>
            <a:off x="4572000" y="1359472"/>
            <a:ext cx="4315326" cy="4842032"/>
          </a:xfrm>
        </p:spPr>
        <p:txBody>
          <a:bodyPr anchor="t">
            <a:normAutofit/>
          </a:bodyPr>
          <a:lstStyle/>
          <a:p>
            <a:pPr marL="171450" lvl="1" indent="-171450" algn="just" defTabSz="444500" fontAlgn="base">
              <a:spcBef>
                <a:spcPts val="0"/>
              </a:spcBef>
              <a:spcAft>
                <a:spcPts val="1200"/>
              </a:spcAft>
              <a:buClr>
                <a:schemeClr val="accent1"/>
              </a:buClr>
              <a:buSzPct val="100000"/>
              <a:buFont typeface="Arial" pitchFamily="34" charset="0"/>
              <a:buChar char="•"/>
            </a:pPr>
            <a:r>
              <a:rPr lang="en-US" sz="1400" b="1" dirty="0"/>
              <a:t>Excluding the application </a:t>
            </a:r>
            <a:r>
              <a:rPr lang="en-US" sz="1400" dirty="0"/>
              <a:t>of the hybrid mismatch rules:</a:t>
            </a:r>
          </a:p>
          <a:p>
            <a:pPr marL="628650" lvl="2" indent="-171450" algn="just" defTabSz="444500" fontAlgn="base">
              <a:spcBef>
                <a:spcPts val="0"/>
              </a:spcBef>
              <a:spcAft>
                <a:spcPts val="1200"/>
              </a:spcAft>
              <a:buClr>
                <a:schemeClr val="accent1"/>
              </a:buClr>
              <a:buSzPct val="100000"/>
              <a:buFont typeface="Arial" pitchFamily="34" charset="0"/>
              <a:buChar char="•"/>
            </a:pPr>
            <a:r>
              <a:rPr lang="en-US" sz="1400" dirty="0"/>
              <a:t>Investors are </a:t>
            </a:r>
            <a:r>
              <a:rPr lang="en-US" sz="1400" b="1" dirty="0"/>
              <a:t>exclusively resident in jurisdictions that classify the Luxembourg fund as transparent</a:t>
            </a:r>
            <a:r>
              <a:rPr lang="en-US" sz="1400" dirty="0"/>
              <a:t>?</a:t>
            </a:r>
          </a:p>
          <a:p>
            <a:pPr marL="628650" lvl="2" indent="-171450" algn="just" defTabSz="444500" fontAlgn="base">
              <a:spcBef>
                <a:spcPts val="0"/>
              </a:spcBef>
              <a:spcAft>
                <a:spcPts val="1200"/>
              </a:spcAft>
              <a:buClr>
                <a:schemeClr val="accent1"/>
              </a:buClr>
              <a:buSzPct val="100000"/>
              <a:buFont typeface="Arial" pitchFamily="34" charset="0"/>
              <a:buChar char="•"/>
            </a:pPr>
            <a:r>
              <a:rPr lang="en-US" sz="1400" dirty="0"/>
              <a:t>Investors are </a:t>
            </a:r>
            <a:r>
              <a:rPr lang="en-US" sz="1400" b="1" dirty="0"/>
              <a:t>not associated enterprises that own 50%</a:t>
            </a:r>
            <a:r>
              <a:rPr lang="en-US" sz="1400" dirty="0"/>
              <a:t> or more in the fund?</a:t>
            </a:r>
          </a:p>
          <a:p>
            <a:pPr marL="628650" lvl="2" indent="-171450" algn="just" defTabSz="444500" fontAlgn="base">
              <a:spcBef>
                <a:spcPts val="0"/>
              </a:spcBef>
              <a:spcAft>
                <a:spcPts val="1200"/>
              </a:spcAft>
              <a:buClr>
                <a:schemeClr val="accent1"/>
              </a:buClr>
              <a:buSzPct val="100000"/>
              <a:buFont typeface="Arial" pitchFamily="34" charset="0"/>
              <a:buChar char="•"/>
            </a:pPr>
            <a:r>
              <a:rPr lang="en-US" sz="1400" dirty="0"/>
              <a:t>Does the </a:t>
            </a:r>
            <a:r>
              <a:rPr lang="en-US" sz="1400" b="1" dirty="0"/>
              <a:t>tax status of the investors </a:t>
            </a:r>
            <a:r>
              <a:rPr lang="en-US" sz="1400" dirty="0"/>
              <a:t>discharge the application of the hybrid mismatch rules? </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When the hybrid mismatch rules apply, the tax adjustment should not be more than necessary to </a:t>
            </a:r>
            <a:r>
              <a:rPr lang="en-US" sz="1400" b="1" dirty="0"/>
              <a:t>neutralize the hybrid mismatch outcome</a:t>
            </a:r>
          </a:p>
          <a:p>
            <a:pPr marL="171450" lvl="1" indent="-171450" algn="just" defTabSz="444500" fontAlgn="base">
              <a:spcBef>
                <a:spcPts val="0"/>
              </a:spcBef>
              <a:spcAft>
                <a:spcPts val="1200"/>
              </a:spcAft>
              <a:buClr>
                <a:schemeClr val="accent1"/>
              </a:buClr>
              <a:buSzPct val="100000"/>
              <a:buFont typeface="Arial" pitchFamily="34" charset="0"/>
              <a:buChar char="•"/>
            </a:pPr>
            <a:endParaRPr lang="en-US" sz="1400" dirty="0"/>
          </a:p>
          <a:p>
            <a:pPr marL="171450" lvl="1" indent="-171450" algn="just" defTabSz="444500" fontAlgn="base">
              <a:spcBef>
                <a:spcPts val="0"/>
              </a:spcBef>
              <a:spcAft>
                <a:spcPts val="1200"/>
              </a:spcAft>
              <a:buClr>
                <a:schemeClr val="accent1"/>
              </a:buClr>
              <a:buSzPct val="100000"/>
              <a:buFont typeface="Arial" pitchFamily="34" charset="0"/>
              <a:buChar char="•"/>
            </a:pPr>
            <a:endParaRPr lang="en-US" sz="1400" dirty="0"/>
          </a:p>
          <a:p>
            <a:endParaRPr lang="fr-BE" sz="1400" dirty="0"/>
          </a:p>
        </p:txBody>
      </p:sp>
      <p:sp>
        <p:nvSpPr>
          <p:cNvPr id="8" name="Text Placeholder 3">
            <a:extLst>
              <a:ext uri="{FF2B5EF4-FFF2-40B4-BE49-F238E27FC236}">
                <a16:creationId xmlns:a16="http://schemas.microsoft.com/office/drawing/2014/main" xmlns="" id="{3BF791C4-5F14-4A86-B0E0-157869D47F7A}"/>
              </a:ext>
            </a:extLst>
          </p:cNvPr>
          <p:cNvSpPr>
            <a:spLocks noGrp="1"/>
          </p:cNvSpPr>
          <p:nvPr>
            <p:ph type="body" sz="quarter" idx="14"/>
          </p:nvPr>
        </p:nvSpPr>
        <p:spPr>
          <a:xfrm>
            <a:off x="1212849" y="250825"/>
            <a:ext cx="7629072" cy="482600"/>
          </a:xfrm>
        </p:spPr>
        <p:txBody>
          <a:bodyPr/>
          <a:lstStyle/>
          <a:p>
            <a:pPr>
              <a:spcBef>
                <a:spcPts val="600"/>
              </a:spcBef>
            </a:pPr>
            <a:r>
              <a:rPr lang="en-GB" sz="1900" dirty="0"/>
              <a:t>IMPACT OF THE HYBRID MISMATCH RULES ON INVESTMENTS</a:t>
            </a:r>
            <a:endParaRPr lang="en-GB" sz="1900" dirty="0">
              <a:solidFill>
                <a:srgbClr val="0082BB"/>
              </a:solidFill>
            </a:endParaRPr>
          </a:p>
          <a:p>
            <a:pPr>
              <a:spcBef>
                <a:spcPts val="600"/>
              </a:spcBef>
            </a:pPr>
            <a:r>
              <a:rPr lang="fr-BE" sz="1900" b="0" dirty="0">
                <a:latin typeface="ITC Avant Garde Std Bk" panose="020B0502020202020204" pitchFamily="34" charset="0"/>
              </a:rPr>
              <a:t>CONSIDERATIONS REGARDING LUXEMBOURG FUNDS</a:t>
            </a:r>
          </a:p>
        </p:txBody>
      </p:sp>
      <p:sp>
        <p:nvSpPr>
          <p:cNvPr id="6" name="Rectangle 5"/>
          <p:cNvSpPr/>
          <p:nvPr/>
        </p:nvSpPr>
        <p:spPr>
          <a:xfrm>
            <a:off x="3228471" y="1265318"/>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7" name="Rectangle 6"/>
          <p:cNvSpPr/>
          <p:nvPr/>
        </p:nvSpPr>
        <p:spPr>
          <a:xfrm>
            <a:off x="3151869" y="1182702"/>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9" name="Isosceles Triangle 8"/>
          <p:cNvSpPr/>
          <p:nvPr/>
        </p:nvSpPr>
        <p:spPr>
          <a:xfrm>
            <a:off x="1732544" y="2113546"/>
            <a:ext cx="1002632" cy="665748"/>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a:t>Lux </a:t>
            </a:r>
            <a:r>
              <a:rPr lang="fr-CH" sz="900" b="1" dirty="0" err="1"/>
              <a:t>Fund</a:t>
            </a:r>
            <a:endParaRPr lang="fr-CH" sz="900" b="1" dirty="0"/>
          </a:p>
          <a:p>
            <a:pPr algn="ctr"/>
            <a:endParaRPr lang="fr-BE" sz="900" b="1" dirty="0"/>
          </a:p>
        </p:txBody>
      </p:sp>
      <p:sp>
        <p:nvSpPr>
          <p:cNvPr id="10" name="Rectangle 9"/>
          <p:cNvSpPr/>
          <p:nvPr/>
        </p:nvSpPr>
        <p:spPr>
          <a:xfrm>
            <a:off x="1732545" y="3288630"/>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LuxMasterCo</a:t>
            </a:r>
            <a:endParaRPr lang="fr-BE" sz="900" b="1" dirty="0"/>
          </a:p>
        </p:txBody>
      </p:sp>
      <p:sp>
        <p:nvSpPr>
          <p:cNvPr id="11" name="Rectangle 10"/>
          <p:cNvSpPr/>
          <p:nvPr/>
        </p:nvSpPr>
        <p:spPr>
          <a:xfrm>
            <a:off x="1732545" y="4243135"/>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a:t>Lux or local </a:t>
            </a:r>
            <a:r>
              <a:rPr lang="fr-CH" sz="900" b="1" dirty="0" err="1"/>
              <a:t>PropCo</a:t>
            </a:r>
            <a:endParaRPr lang="fr-BE" sz="900" b="1" dirty="0"/>
          </a:p>
        </p:txBody>
      </p:sp>
      <p:pic>
        <p:nvPicPr>
          <p:cNvPr id="12" name="Picture 11" descr="j0205462"/>
          <p:cNvPicPr/>
          <p:nvPr/>
        </p:nvPicPr>
        <p:blipFill>
          <a:blip r:embed="rId3"/>
          <a:srcRect/>
          <a:stretch>
            <a:fillRect/>
          </a:stretch>
        </p:blipFill>
        <p:spPr bwMode="gray">
          <a:xfrm>
            <a:off x="1832808" y="5152816"/>
            <a:ext cx="802105" cy="1006057"/>
          </a:xfrm>
          <a:prstGeom prst="rect">
            <a:avLst/>
          </a:prstGeom>
          <a:ln>
            <a:noFill/>
          </a:ln>
          <a:effectLst>
            <a:outerShdw blurRad="292100" dist="139700" dir="2700000" algn="tl" rotWithShape="0">
              <a:srgbClr val="333333">
                <a:alpha val="65000"/>
              </a:srgbClr>
            </a:outerShdw>
          </a:effectLst>
        </p:spPr>
      </p:pic>
      <p:cxnSp>
        <p:nvCxnSpPr>
          <p:cNvPr id="13" name="Straight Connector 12"/>
          <p:cNvCxnSpPr>
            <a:stCxn id="9" idx="3"/>
            <a:endCxn id="10" idx="0"/>
          </p:cNvCxnSpPr>
          <p:nvPr/>
        </p:nvCxnSpPr>
        <p:spPr>
          <a:xfrm>
            <a:off x="2233860" y="2779294"/>
            <a:ext cx="1" cy="5093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4" idx="2"/>
          </p:cNvCxnSpPr>
          <p:nvPr/>
        </p:nvCxnSpPr>
        <p:spPr>
          <a:xfrm flipH="1">
            <a:off x="2233189" y="1499936"/>
            <a:ext cx="671" cy="613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2"/>
            <a:endCxn id="11" idx="0"/>
          </p:cNvCxnSpPr>
          <p:nvPr/>
        </p:nvCxnSpPr>
        <p:spPr>
          <a:xfrm>
            <a:off x="2233861" y="3693694"/>
            <a:ext cx="0" cy="549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2"/>
            <a:endCxn id="12" idx="0"/>
          </p:cNvCxnSpPr>
          <p:nvPr/>
        </p:nvCxnSpPr>
        <p:spPr>
          <a:xfrm>
            <a:off x="2233861" y="4648199"/>
            <a:ext cx="0" cy="5046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9" idx="1"/>
            <a:endCxn id="10" idx="1"/>
          </p:cNvCxnSpPr>
          <p:nvPr/>
        </p:nvCxnSpPr>
        <p:spPr>
          <a:xfrm rot="10800000" flipV="1">
            <a:off x="1732546" y="2446420"/>
            <a:ext cx="250657" cy="1044742"/>
          </a:xfrm>
          <a:prstGeom prst="curvedConnector3">
            <a:avLst>
              <a:gd name="adj1" fmla="val 22000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26692" y="2845680"/>
            <a:ext cx="521369" cy="246221"/>
          </a:xfrm>
          <a:prstGeom prst="rect">
            <a:avLst/>
          </a:prstGeom>
          <a:noFill/>
        </p:spPr>
        <p:txBody>
          <a:bodyPr wrap="square" rtlCol="0">
            <a:spAutoFit/>
          </a:bodyPr>
          <a:lstStyle/>
          <a:p>
            <a:r>
              <a:rPr lang="fr-CH" sz="1000" b="1" dirty="0">
                <a:solidFill>
                  <a:srgbClr val="FF0000"/>
                </a:solidFill>
              </a:rPr>
              <a:t>IBL</a:t>
            </a:r>
            <a:endParaRPr lang="fr-BE" sz="1000" b="1" dirty="0">
              <a:solidFill>
                <a:srgbClr val="FF0000"/>
              </a:solidFill>
            </a:endParaRPr>
          </a:p>
        </p:txBody>
      </p:sp>
      <p:cxnSp>
        <p:nvCxnSpPr>
          <p:cNvPr id="19" name="Curved Connector 18"/>
          <p:cNvCxnSpPr>
            <a:stCxn id="10" idx="1"/>
            <a:endCxn id="11" idx="1"/>
          </p:cNvCxnSpPr>
          <p:nvPr/>
        </p:nvCxnSpPr>
        <p:spPr>
          <a:xfrm rot="10800000" flipV="1">
            <a:off x="1732545" y="3545665"/>
            <a:ext cx="12700" cy="900000"/>
          </a:xfrm>
          <a:prstGeom prst="curvedConnector3">
            <a:avLst>
              <a:gd name="adj1" fmla="val 249474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26691" y="3872554"/>
            <a:ext cx="521369" cy="246221"/>
          </a:xfrm>
          <a:prstGeom prst="rect">
            <a:avLst/>
          </a:prstGeom>
          <a:noFill/>
        </p:spPr>
        <p:txBody>
          <a:bodyPr wrap="square" rtlCol="0">
            <a:spAutoFit/>
          </a:bodyPr>
          <a:lstStyle/>
          <a:p>
            <a:r>
              <a:rPr lang="fr-CH" sz="1000" b="1" dirty="0"/>
              <a:t>IBL</a:t>
            </a:r>
            <a:endParaRPr lang="fr-BE" sz="1000" b="1" dirty="0"/>
          </a:p>
        </p:txBody>
      </p:sp>
      <p:cxnSp>
        <p:nvCxnSpPr>
          <p:cNvPr id="21" name="Curved Connector 20"/>
          <p:cNvCxnSpPr>
            <a:stCxn id="9" idx="5"/>
            <a:endCxn id="10" idx="3"/>
          </p:cNvCxnSpPr>
          <p:nvPr/>
        </p:nvCxnSpPr>
        <p:spPr>
          <a:xfrm>
            <a:off x="2484518" y="2446420"/>
            <a:ext cx="250659" cy="1044742"/>
          </a:xfrm>
          <a:prstGeom prst="curvedConnector3">
            <a:avLst>
              <a:gd name="adj1" fmla="val 204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67787" y="2845680"/>
            <a:ext cx="521369" cy="246221"/>
          </a:xfrm>
          <a:prstGeom prst="rect">
            <a:avLst/>
          </a:prstGeom>
          <a:noFill/>
        </p:spPr>
        <p:txBody>
          <a:bodyPr wrap="square" rtlCol="0">
            <a:spAutoFit/>
          </a:bodyPr>
          <a:lstStyle/>
          <a:p>
            <a:r>
              <a:rPr lang="fr-CH" sz="1000" b="1" dirty="0" err="1"/>
              <a:t>CBs</a:t>
            </a:r>
            <a:endParaRPr lang="fr-BE" sz="1000" b="1" dirty="0"/>
          </a:p>
        </p:txBody>
      </p:sp>
      <p:sp>
        <p:nvSpPr>
          <p:cNvPr id="23" name="Rectangle 22"/>
          <p:cNvSpPr/>
          <p:nvPr/>
        </p:nvSpPr>
        <p:spPr>
          <a:xfrm>
            <a:off x="393029" y="1098883"/>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1</a:t>
            </a:r>
            <a:endParaRPr lang="fr-BE" sz="900" b="1" dirty="0"/>
          </a:p>
        </p:txBody>
      </p:sp>
      <p:sp>
        <p:nvSpPr>
          <p:cNvPr id="24" name="Rectangle 23"/>
          <p:cNvSpPr/>
          <p:nvPr/>
        </p:nvSpPr>
        <p:spPr>
          <a:xfrm>
            <a:off x="1732544" y="1094872"/>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2</a:t>
            </a:r>
            <a:endParaRPr lang="fr-BE" sz="900" b="1" dirty="0"/>
          </a:p>
        </p:txBody>
      </p:sp>
      <p:sp>
        <p:nvSpPr>
          <p:cNvPr id="25" name="Rectangle 24"/>
          <p:cNvSpPr/>
          <p:nvPr/>
        </p:nvSpPr>
        <p:spPr>
          <a:xfrm>
            <a:off x="3064039" y="1094871"/>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Investors</a:t>
            </a:r>
            <a:r>
              <a:rPr lang="fr-CH" sz="900" b="1" dirty="0"/>
              <a:t> </a:t>
            </a:r>
            <a:br>
              <a:rPr lang="fr-CH" sz="900" b="1" dirty="0"/>
            </a:br>
            <a:r>
              <a:rPr lang="fr-CH" sz="900" b="1" dirty="0"/>
              <a:t>3 - 10</a:t>
            </a:r>
            <a:endParaRPr lang="fr-BE" sz="900" b="1" dirty="0"/>
          </a:p>
        </p:txBody>
      </p:sp>
      <p:cxnSp>
        <p:nvCxnSpPr>
          <p:cNvPr id="26" name="Elbow Connector 25"/>
          <p:cNvCxnSpPr>
            <a:stCxn id="23" idx="2"/>
            <a:endCxn id="9" idx="0"/>
          </p:cNvCxnSpPr>
          <p:nvPr/>
        </p:nvCxnSpPr>
        <p:spPr>
          <a:xfrm rot="16200000" flipH="1">
            <a:off x="1259303" y="1138988"/>
            <a:ext cx="609599" cy="1339515"/>
          </a:xfrm>
          <a:prstGeom prst="bentConnector3">
            <a:avLst>
              <a:gd name="adj1" fmla="val 63158"/>
            </a:avLst>
          </a:prstGeom>
          <a:ln w="12700"/>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6" idx="2"/>
            <a:endCxn id="9" idx="0"/>
          </p:cNvCxnSpPr>
          <p:nvPr/>
        </p:nvCxnSpPr>
        <p:spPr>
          <a:xfrm rot="5400000">
            <a:off x="2760242" y="1144001"/>
            <a:ext cx="443164" cy="1495927"/>
          </a:xfrm>
          <a:prstGeom prst="bentConnector3">
            <a:avLst>
              <a:gd name="adj1" fmla="val 49623"/>
            </a:avLst>
          </a:prstGeom>
          <a:ln w="127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18145" y="1683843"/>
            <a:ext cx="537412" cy="246221"/>
          </a:xfrm>
          <a:prstGeom prst="rect">
            <a:avLst/>
          </a:prstGeom>
          <a:noFill/>
        </p:spPr>
        <p:txBody>
          <a:bodyPr wrap="square" rtlCol="0">
            <a:spAutoFit/>
          </a:bodyPr>
          <a:lstStyle/>
          <a:p>
            <a:r>
              <a:rPr lang="fr-CH" sz="1000" dirty="0"/>
              <a:t>15%</a:t>
            </a:r>
            <a:endParaRPr lang="fr-BE" sz="1000" dirty="0"/>
          </a:p>
        </p:txBody>
      </p:sp>
      <p:sp>
        <p:nvSpPr>
          <p:cNvPr id="30" name="TextBox 29"/>
          <p:cNvSpPr txBox="1"/>
          <p:nvPr/>
        </p:nvSpPr>
        <p:spPr>
          <a:xfrm>
            <a:off x="2179445" y="1676223"/>
            <a:ext cx="537412" cy="246221"/>
          </a:xfrm>
          <a:prstGeom prst="rect">
            <a:avLst/>
          </a:prstGeom>
          <a:noFill/>
        </p:spPr>
        <p:txBody>
          <a:bodyPr wrap="square" rtlCol="0">
            <a:spAutoFit/>
          </a:bodyPr>
          <a:lstStyle/>
          <a:p>
            <a:r>
              <a:rPr lang="fr-CH" sz="1000" dirty="0"/>
              <a:t>12%</a:t>
            </a:r>
            <a:endParaRPr lang="fr-BE" sz="1000" dirty="0"/>
          </a:p>
        </p:txBody>
      </p:sp>
      <p:sp>
        <p:nvSpPr>
          <p:cNvPr id="31" name="TextBox 30"/>
          <p:cNvSpPr txBox="1"/>
          <p:nvPr/>
        </p:nvSpPr>
        <p:spPr>
          <a:xfrm>
            <a:off x="3115570" y="1683843"/>
            <a:ext cx="869689" cy="246221"/>
          </a:xfrm>
          <a:prstGeom prst="rect">
            <a:avLst/>
          </a:prstGeom>
          <a:noFill/>
        </p:spPr>
        <p:txBody>
          <a:bodyPr wrap="square" rtlCol="0">
            <a:spAutoFit/>
          </a:bodyPr>
          <a:lstStyle/>
          <a:p>
            <a:r>
              <a:rPr lang="fr-CH" sz="1000" dirty="0"/>
              <a:t>X &lt; 10%</a:t>
            </a:r>
            <a:endParaRPr lang="fr-BE" sz="1000" dirty="0"/>
          </a:p>
        </p:txBody>
      </p:sp>
    </p:spTree>
    <p:extLst>
      <p:ext uri="{BB962C8B-B14F-4D97-AF65-F5344CB8AC3E}">
        <p14:creationId xmlns:p14="http://schemas.microsoft.com/office/powerpoint/2010/main" val="43289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smtClean="0"/>
              <a:t>02</a:t>
            </a:r>
            <a:endParaRPr lang="fr-BE" dirty="0"/>
          </a:p>
        </p:txBody>
      </p:sp>
      <p:sp>
        <p:nvSpPr>
          <p:cNvPr id="27" name="Text Placeholder 1">
            <a:extLst>
              <a:ext uri="{FF2B5EF4-FFF2-40B4-BE49-F238E27FC236}">
                <a16:creationId xmlns:a16="http://schemas.microsoft.com/office/drawing/2014/main" xmlns="" id="{7146287E-B331-4A6A-9CBE-B50FD7B0AACF}"/>
              </a:ext>
            </a:extLst>
          </p:cNvPr>
          <p:cNvSpPr>
            <a:spLocks noGrp="1"/>
          </p:cNvSpPr>
          <p:nvPr>
            <p:ph type="body" sz="quarter" idx="10"/>
          </p:nvPr>
        </p:nvSpPr>
        <p:spPr>
          <a:xfrm>
            <a:off x="4572000" y="1359472"/>
            <a:ext cx="4315326" cy="4842032"/>
          </a:xfrm>
        </p:spPr>
        <p:txBody>
          <a:bodyPr anchor="t">
            <a:normAutofit/>
          </a:bodyPr>
          <a:lstStyle/>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Foreign fund structures are often driven by US investors</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Given the particularities of US tax law such investment structures </a:t>
            </a:r>
            <a:r>
              <a:rPr lang="en-US" sz="1400" b="1" dirty="0"/>
              <a:t>may involve different types hybrid mismatch arrangements </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Financing through </a:t>
            </a:r>
            <a:r>
              <a:rPr lang="en-US" sz="1400" b="1" dirty="0"/>
              <a:t>hybrid financing instruments </a:t>
            </a:r>
            <a:r>
              <a:rPr lang="en-US" sz="1400" dirty="0"/>
              <a:t>such as CPECs and PECs</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b="1" dirty="0"/>
              <a:t>Hybrid entities </a:t>
            </a:r>
            <a:r>
              <a:rPr lang="en-US" sz="1400" dirty="0"/>
              <a:t>in view of check-the-box elections for US tax purposes</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b="1" dirty="0"/>
              <a:t>Hybrid mismatches between associated enterprises </a:t>
            </a:r>
            <a:r>
              <a:rPr lang="en-US" sz="1400" dirty="0"/>
              <a:t>vs. </a:t>
            </a:r>
            <a:r>
              <a:rPr lang="en-US" sz="1400" b="1" dirty="0"/>
              <a:t>structured arrangements </a:t>
            </a:r>
            <a:r>
              <a:rPr lang="en-US" sz="1400" dirty="0"/>
              <a:t>between unrelated parties</a:t>
            </a:r>
          </a:p>
          <a:p>
            <a:endParaRPr lang="fr-BE" sz="1400" dirty="0"/>
          </a:p>
        </p:txBody>
      </p:sp>
      <p:sp>
        <p:nvSpPr>
          <p:cNvPr id="8" name="Text Placeholder 3">
            <a:extLst>
              <a:ext uri="{FF2B5EF4-FFF2-40B4-BE49-F238E27FC236}">
                <a16:creationId xmlns:a16="http://schemas.microsoft.com/office/drawing/2014/main" xmlns="" id="{3BF791C4-5F14-4A86-B0E0-157869D47F7A}"/>
              </a:ext>
            </a:extLst>
          </p:cNvPr>
          <p:cNvSpPr>
            <a:spLocks noGrp="1"/>
          </p:cNvSpPr>
          <p:nvPr>
            <p:ph type="body" sz="quarter" idx="14"/>
          </p:nvPr>
        </p:nvSpPr>
        <p:spPr>
          <a:xfrm>
            <a:off x="1212849" y="250825"/>
            <a:ext cx="7629072" cy="482600"/>
          </a:xfrm>
        </p:spPr>
        <p:txBody>
          <a:bodyPr/>
          <a:lstStyle/>
          <a:p>
            <a:pPr>
              <a:spcBef>
                <a:spcPts val="600"/>
              </a:spcBef>
            </a:pPr>
            <a:r>
              <a:rPr lang="en-GB" sz="1900" dirty="0"/>
              <a:t>IMPACT OF THE HYBRID MISMATCH RULES ON INVESTMENTS</a:t>
            </a:r>
            <a:endParaRPr lang="en-GB" sz="1900" dirty="0">
              <a:solidFill>
                <a:srgbClr val="0082BB"/>
              </a:solidFill>
            </a:endParaRPr>
          </a:p>
          <a:p>
            <a:pPr>
              <a:spcBef>
                <a:spcPts val="600"/>
              </a:spcBef>
            </a:pPr>
            <a:r>
              <a:rPr lang="fr-BE" sz="1900" b="0" dirty="0">
                <a:latin typeface="ITC Avant Garde Std Bk" panose="020B0502020202020204" pitchFamily="34" charset="0"/>
              </a:rPr>
              <a:t>CONSIDERATIONS REGARDING FOREIGN FUNDS</a:t>
            </a:r>
          </a:p>
        </p:txBody>
      </p:sp>
      <p:sp>
        <p:nvSpPr>
          <p:cNvPr id="10" name="Isosceles Triangle 9"/>
          <p:cNvSpPr/>
          <p:nvPr/>
        </p:nvSpPr>
        <p:spPr>
          <a:xfrm>
            <a:off x="1732544" y="2113546"/>
            <a:ext cx="1002632" cy="66574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fr-CH" sz="900" b="1" dirty="0" err="1"/>
              <a:t>Fund</a:t>
            </a:r>
            <a:endParaRPr lang="fr-CH" sz="900" b="1" dirty="0"/>
          </a:p>
          <a:p>
            <a:pPr algn="ctr"/>
            <a:r>
              <a:rPr lang="fr-CH" sz="900" b="1" dirty="0"/>
              <a:t>(</a:t>
            </a:r>
            <a:r>
              <a:rPr lang="fr-CH" sz="900" b="1" dirty="0" err="1"/>
              <a:t>abroad</a:t>
            </a:r>
            <a:r>
              <a:rPr lang="fr-CH" sz="900" b="1" dirty="0"/>
              <a:t>)</a:t>
            </a:r>
          </a:p>
          <a:p>
            <a:pPr algn="ctr"/>
            <a:endParaRPr lang="fr-BE" sz="900" b="1" dirty="0"/>
          </a:p>
        </p:txBody>
      </p:sp>
      <p:sp>
        <p:nvSpPr>
          <p:cNvPr id="11" name="Rectangle 10"/>
          <p:cNvSpPr/>
          <p:nvPr/>
        </p:nvSpPr>
        <p:spPr>
          <a:xfrm>
            <a:off x="1732545" y="3288630"/>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LuxMasterCo</a:t>
            </a:r>
            <a:endParaRPr lang="fr-BE" sz="900" b="1" dirty="0"/>
          </a:p>
        </p:txBody>
      </p:sp>
      <p:sp>
        <p:nvSpPr>
          <p:cNvPr id="12" name="Rectangle 11"/>
          <p:cNvSpPr/>
          <p:nvPr/>
        </p:nvSpPr>
        <p:spPr>
          <a:xfrm>
            <a:off x="1732545" y="4243135"/>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a:t>Lux or local </a:t>
            </a:r>
            <a:r>
              <a:rPr lang="fr-CH" sz="900" b="1" dirty="0" err="1"/>
              <a:t>PropCo</a:t>
            </a:r>
            <a:endParaRPr lang="fr-BE" sz="900" b="1" dirty="0"/>
          </a:p>
        </p:txBody>
      </p:sp>
      <p:pic>
        <p:nvPicPr>
          <p:cNvPr id="13" name="Picture 12" descr="j0205462"/>
          <p:cNvPicPr/>
          <p:nvPr/>
        </p:nvPicPr>
        <p:blipFill>
          <a:blip r:embed="rId3"/>
          <a:srcRect/>
          <a:stretch>
            <a:fillRect/>
          </a:stretch>
        </p:blipFill>
        <p:spPr bwMode="gray">
          <a:xfrm>
            <a:off x="1832808" y="5152816"/>
            <a:ext cx="802105" cy="1006057"/>
          </a:xfrm>
          <a:prstGeom prst="rect">
            <a:avLst/>
          </a:prstGeom>
          <a:ln>
            <a:noFill/>
          </a:ln>
          <a:effectLst>
            <a:outerShdw blurRad="292100" dist="139700" dir="2700000" algn="tl" rotWithShape="0">
              <a:srgbClr val="333333">
                <a:alpha val="65000"/>
              </a:srgbClr>
            </a:outerShdw>
          </a:effectLst>
        </p:spPr>
      </p:pic>
      <p:cxnSp>
        <p:nvCxnSpPr>
          <p:cNvPr id="14" name="Straight Connector 13"/>
          <p:cNvCxnSpPr>
            <a:stCxn id="10" idx="3"/>
            <a:endCxn id="11" idx="0"/>
          </p:cNvCxnSpPr>
          <p:nvPr/>
        </p:nvCxnSpPr>
        <p:spPr>
          <a:xfrm>
            <a:off x="2233860" y="2779294"/>
            <a:ext cx="1" cy="5093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2"/>
            <a:endCxn id="12" idx="0"/>
          </p:cNvCxnSpPr>
          <p:nvPr/>
        </p:nvCxnSpPr>
        <p:spPr>
          <a:xfrm>
            <a:off x="2233861" y="3693694"/>
            <a:ext cx="0" cy="549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2"/>
            <a:endCxn id="13" idx="0"/>
          </p:cNvCxnSpPr>
          <p:nvPr/>
        </p:nvCxnSpPr>
        <p:spPr>
          <a:xfrm>
            <a:off x="2233861" y="4648199"/>
            <a:ext cx="0" cy="5046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10" idx="1"/>
            <a:endCxn id="11" idx="1"/>
          </p:cNvCxnSpPr>
          <p:nvPr/>
        </p:nvCxnSpPr>
        <p:spPr>
          <a:xfrm rot="10800000" flipV="1">
            <a:off x="1732546" y="2446420"/>
            <a:ext cx="250657" cy="1044742"/>
          </a:xfrm>
          <a:prstGeom prst="curvedConnector3">
            <a:avLst>
              <a:gd name="adj1" fmla="val 22000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35252" y="2845680"/>
            <a:ext cx="521369" cy="246221"/>
          </a:xfrm>
          <a:prstGeom prst="rect">
            <a:avLst/>
          </a:prstGeom>
          <a:noFill/>
        </p:spPr>
        <p:txBody>
          <a:bodyPr wrap="square" rtlCol="0">
            <a:spAutoFit/>
          </a:bodyPr>
          <a:lstStyle/>
          <a:p>
            <a:r>
              <a:rPr lang="fr-CH" sz="1000" b="1" dirty="0" err="1"/>
              <a:t>PECs</a:t>
            </a:r>
            <a:endParaRPr lang="fr-BE" sz="1000" b="1" dirty="0"/>
          </a:p>
        </p:txBody>
      </p:sp>
      <p:cxnSp>
        <p:nvCxnSpPr>
          <p:cNvPr id="20" name="Curved Connector 19"/>
          <p:cNvCxnSpPr>
            <a:stCxn id="11" idx="1"/>
            <a:endCxn id="12" idx="1"/>
          </p:cNvCxnSpPr>
          <p:nvPr/>
        </p:nvCxnSpPr>
        <p:spPr>
          <a:xfrm rot="10800000" flipV="1">
            <a:off x="1732545" y="3545665"/>
            <a:ext cx="12700" cy="900000"/>
          </a:xfrm>
          <a:prstGeom prst="curvedConnector3">
            <a:avLst>
              <a:gd name="adj1" fmla="val 249474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26691" y="3872554"/>
            <a:ext cx="521369" cy="246221"/>
          </a:xfrm>
          <a:prstGeom prst="rect">
            <a:avLst/>
          </a:prstGeom>
          <a:noFill/>
        </p:spPr>
        <p:txBody>
          <a:bodyPr wrap="square" rtlCol="0">
            <a:spAutoFit/>
          </a:bodyPr>
          <a:lstStyle/>
          <a:p>
            <a:r>
              <a:rPr lang="fr-CH" sz="1000" b="1" dirty="0"/>
              <a:t>IBL</a:t>
            </a:r>
            <a:endParaRPr lang="fr-BE" sz="1000" b="1" dirty="0"/>
          </a:p>
        </p:txBody>
      </p:sp>
      <p:cxnSp>
        <p:nvCxnSpPr>
          <p:cNvPr id="22" name="Curved Connector 21"/>
          <p:cNvCxnSpPr>
            <a:stCxn id="10" idx="5"/>
            <a:endCxn id="11" idx="3"/>
          </p:cNvCxnSpPr>
          <p:nvPr/>
        </p:nvCxnSpPr>
        <p:spPr>
          <a:xfrm>
            <a:off x="2484518" y="2446420"/>
            <a:ext cx="250659" cy="1044742"/>
          </a:xfrm>
          <a:prstGeom prst="curvedConnector3">
            <a:avLst>
              <a:gd name="adj1" fmla="val 204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67787" y="2845680"/>
            <a:ext cx="762001" cy="246221"/>
          </a:xfrm>
          <a:prstGeom prst="rect">
            <a:avLst/>
          </a:prstGeom>
          <a:noFill/>
        </p:spPr>
        <p:txBody>
          <a:bodyPr wrap="square" rtlCol="0">
            <a:spAutoFit/>
          </a:bodyPr>
          <a:lstStyle/>
          <a:p>
            <a:r>
              <a:rPr lang="fr-CH" sz="1000" b="1" dirty="0" err="1"/>
              <a:t>CPECs</a:t>
            </a:r>
            <a:endParaRPr lang="fr-BE" sz="1000" b="1" dirty="0"/>
          </a:p>
        </p:txBody>
      </p:sp>
      <p:sp>
        <p:nvSpPr>
          <p:cNvPr id="33" name="Oval 32"/>
          <p:cNvSpPr/>
          <p:nvPr/>
        </p:nvSpPr>
        <p:spPr>
          <a:xfrm>
            <a:off x="1732544" y="1347537"/>
            <a:ext cx="1002634" cy="41709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Investors</a:t>
            </a:r>
            <a:endParaRPr lang="fr-BE" sz="900" b="1" dirty="0"/>
          </a:p>
        </p:txBody>
      </p:sp>
      <p:cxnSp>
        <p:nvCxnSpPr>
          <p:cNvPr id="34" name="Straight Connector 33"/>
          <p:cNvCxnSpPr>
            <a:stCxn id="33" idx="4"/>
          </p:cNvCxnSpPr>
          <p:nvPr/>
        </p:nvCxnSpPr>
        <p:spPr>
          <a:xfrm flipH="1">
            <a:off x="2233860" y="1764631"/>
            <a:ext cx="1" cy="348915"/>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07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smtClean="0"/>
              <a:t>03</a:t>
            </a:r>
            <a:endParaRPr lang="fr-BE" dirty="0"/>
          </a:p>
        </p:txBody>
      </p:sp>
      <p:sp>
        <p:nvSpPr>
          <p:cNvPr id="27" name="Text Placeholder 1">
            <a:extLst>
              <a:ext uri="{FF2B5EF4-FFF2-40B4-BE49-F238E27FC236}">
                <a16:creationId xmlns:a16="http://schemas.microsoft.com/office/drawing/2014/main" xmlns="" id="{7146287E-B331-4A6A-9CBE-B50FD7B0AACF}"/>
              </a:ext>
            </a:extLst>
          </p:cNvPr>
          <p:cNvSpPr>
            <a:spLocks noGrp="1"/>
          </p:cNvSpPr>
          <p:nvPr>
            <p:ph type="body" sz="quarter" idx="10"/>
          </p:nvPr>
        </p:nvSpPr>
        <p:spPr>
          <a:xfrm>
            <a:off x="268941" y="1367343"/>
            <a:ext cx="8612731" cy="4977310"/>
          </a:xfrm>
        </p:spPr>
        <p:txBody>
          <a:bodyPr anchor="t">
            <a:normAutofit/>
          </a:bodyPr>
          <a:lstStyle/>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Hybrid mismatch rules shall only apply in regard to </a:t>
            </a:r>
            <a:r>
              <a:rPr lang="en-US" sz="1400" b="1" dirty="0"/>
              <a:t>payments that are deductible for tax purposes </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b="1" dirty="0"/>
              <a:t>Non-deductible payments </a:t>
            </a:r>
            <a:r>
              <a:rPr lang="en-US" sz="1400" dirty="0"/>
              <a:t>are not affected</a:t>
            </a:r>
          </a:p>
          <a:p>
            <a:pPr marL="171450" lvl="1" indent="-171450" algn="just" defTabSz="444500" fontAlgn="base">
              <a:spcBef>
                <a:spcPts val="0"/>
              </a:spcBef>
              <a:spcAft>
                <a:spcPts val="600"/>
              </a:spcAft>
              <a:buClr>
                <a:schemeClr val="accent1"/>
              </a:buClr>
              <a:buSzPct val="100000"/>
              <a:buFont typeface="Arial" pitchFamily="34" charset="0"/>
              <a:buChar char="•"/>
            </a:pPr>
            <a:r>
              <a:rPr lang="en-US" sz="1400" b="1" dirty="0"/>
              <a:t>Mere timing differences </a:t>
            </a:r>
            <a:r>
              <a:rPr lang="en-US" sz="1400" dirty="0"/>
              <a:t>shall not trigger non-deductibility</a:t>
            </a:r>
          </a:p>
          <a:p>
            <a:pPr marL="171450" lvl="1" indent="-171450" algn="just" defTabSz="444500" fontAlgn="base">
              <a:spcBef>
                <a:spcPts val="0"/>
              </a:spcBef>
              <a:spcAft>
                <a:spcPts val="600"/>
              </a:spcAft>
              <a:buClr>
                <a:schemeClr val="accent1"/>
              </a:buClr>
              <a:buSzPct val="100000"/>
              <a:buFont typeface="Arial" pitchFamily="34" charset="0"/>
              <a:buChar char="•"/>
            </a:pPr>
            <a:r>
              <a:rPr lang="en-US" sz="1400" b="1" dirty="0"/>
              <a:t>Downward adjustments </a:t>
            </a:r>
            <a:r>
              <a:rPr lang="en-US" sz="1400" dirty="0"/>
              <a:t>that are made to restate arm’s length conditions should not be affected</a:t>
            </a:r>
          </a:p>
          <a:p>
            <a:pPr marL="171450" lvl="1" indent="-171450" algn="just" defTabSz="444500" fontAlgn="base">
              <a:spcBef>
                <a:spcPts val="0"/>
              </a:spcBef>
              <a:spcAft>
                <a:spcPts val="600"/>
              </a:spcAft>
              <a:buClr>
                <a:schemeClr val="accent1"/>
              </a:buClr>
              <a:buSzPct val="100000"/>
              <a:buFont typeface="Arial" pitchFamily="34" charset="0"/>
              <a:buChar char="•"/>
            </a:pPr>
            <a:r>
              <a:rPr lang="en-US" sz="1400" dirty="0"/>
              <a:t>When the hybrid mismatch is eliminated by </a:t>
            </a:r>
            <a:r>
              <a:rPr lang="en-US" sz="1400" b="1" dirty="0"/>
              <a:t>other EU Directives</a:t>
            </a:r>
            <a:r>
              <a:rPr lang="en-US" sz="1400" dirty="0"/>
              <a:t> there is no room for the hybrid mismatches to apply</a:t>
            </a:r>
          </a:p>
          <a:p>
            <a:pPr marL="171450" lvl="1" indent="-171450" algn="just" defTabSz="444500" fontAlgn="base">
              <a:spcBef>
                <a:spcPts val="0"/>
              </a:spcBef>
              <a:spcAft>
                <a:spcPts val="600"/>
              </a:spcAft>
              <a:buClr>
                <a:schemeClr val="accent1"/>
              </a:buClr>
              <a:buSzPct val="100000"/>
              <a:buFont typeface="Arial" pitchFamily="34" charset="0"/>
              <a:buChar char="•"/>
            </a:pPr>
            <a:r>
              <a:rPr lang="en-US" sz="1400" b="1" dirty="0"/>
              <a:t>Inclusion of income at the level of at least one payee </a:t>
            </a:r>
            <a:r>
              <a:rPr lang="en-US" sz="1400" dirty="0"/>
              <a:t>is sufficient to discharge the application of the hybrid mismatch rules</a:t>
            </a:r>
          </a:p>
          <a:p>
            <a:pPr marL="171450" lvl="1" indent="-171450" algn="just" defTabSz="444500" fontAlgn="base">
              <a:spcBef>
                <a:spcPts val="0"/>
              </a:spcBef>
              <a:spcAft>
                <a:spcPts val="600"/>
              </a:spcAft>
              <a:buClr>
                <a:schemeClr val="accent1"/>
              </a:buClr>
              <a:buSzPct val="100000"/>
              <a:buFont typeface="Arial" pitchFamily="34" charset="0"/>
              <a:buChar char="•"/>
            </a:pPr>
            <a:r>
              <a:rPr lang="en-US" sz="1400" b="1" dirty="0"/>
              <a:t>Tax status of the taxpayer </a:t>
            </a:r>
            <a:r>
              <a:rPr lang="en-US" sz="1400" dirty="0"/>
              <a:t>(tax exempt taxpayer, resident in a no tax jurisdiction or a jurisdiction with a pure territorial tax regime)</a:t>
            </a:r>
          </a:p>
          <a:p>
            <a:pPr marL="171450" lvl="1" indent="-171450" algn="just" defTabSz="444500" fontAlgn="base">
              <a:spcBef>
                <a:spcPts val="0"/>
              </a:spcBef>
              <a:spcAft>
                <a:spcPts val="600"/>
              </a:spcAft>
              <a:buClr>
                <a:schemeClr val="accent1"/>
              </a:buClr>
              <a:buSzPct val="100000"/>
              <a:buFont typeface="Arial" pitchFamily="34" charset="0"/>
              <a:buChar char="•"/>
            </a:pPr>
            <a:r>
              <a:rPr lang="en-US" sz="1400" b="1" dirty="0"/>
              <a:t>Dual inclusion income </a:t>
            </a:r>
            <a:r>
              <a:rPr lang="en-US" sz="1400" dirty="0"/>
              <a:t>in case of double deductions </a:t>
            </a:r>
          </a:p>
          <a:p>
            <a:pPr marL="0" lvl="1" algn="just" defTabSz="444500" fontAlgn="base">
              <a:spcBef>
                <a:spcPts val="0"/>
              </a:spcBef>
              <a:spcAft>
                <a:spcPts val="600"/>
              </a:spcAft>
              <a:buClr>
                <a:schemeClr val="accent1"/>
              </a:buClr>
              <a:buSzPct val="100000"/>
            </a:pPr>
            <a:endParaRPr lang="en-US" sz="1400" dirty="0"/>
          </a:p>
          <a:p>
            <a:pPr marL="171450" lvl="1" indent="-171450" algn="just" defTabSz="444500" fontAlgn="base">
              <a:spcBef>
                <a:spcPts val="0"/>
              </a:spcBef>
              <a:spcAft>
                <a:spcPts val="600"/>
              </a:spcAft>
              <a:buClr>
                <a:schemeClr val="accent1"/>
              </a:buClr>
              <a:buSzPct val="100000"/>
              <a:buFont typeface="Arial" pitchFamily="34" charset="0"/>
              <a:buChar char="•"/>
            </a:pPr>
            <a:endParaRPr lang="en-US" sz="1400" dirty="0"/>
          </a:p>
          <a:p>
            <a:pPr marL="171450" lvl="1" indent="-171450" algn="just" defTabSz="444500" fontAlgn="base">
              <a:spcBef>
                <a:spcPts val="0"/>
              </a:spcBef>
              <a:spcAft>
                <a:spcPts val="600"/>
              </a:spcAft>
              <a:buClr>
                <a:schemeClr val="accent1"/>
              </a:buClr>
              <a:buSzPct val="100000"/>
              <a:buFont typeface="Arial" pitchFamily="34" charset="0"/>
              <a:buChar char="•"/>
            </a:pPr>
            <a:endParaRPr lang="en-US" sz="1400" dirty="0"/>
          </a:p>
          <a:p>
            <a:pPr>
              <a:spcAft>
                <a:spcPts val="600"/>
              </a:spcAft>
            </a:pPr>
            <a:endParaRPr lang="fr-BE" sz="1400" dirty="0"/>
          </a:p>
        </p:txBody>
      </p:sp>
      <p:sp>
        <p:nvSpPr>
          <p:cNvPr id="11" name="Text Placeholder 3">
            <a:extLst>
              <a:ext uri="{FF2B5EF4-FFF2-40B4-BE49-F238E27FC236}">
                <a16:creationId xmlns:a16="http://schemas.microsoft.com/office/drawing/2014/main" xmlns="" id="{A2FE5016-B9DF-4330-B319-E015578F2D3D}"/>
              </a:ext>
            </a:extLst>
          </p:cNvPr>
          <p:cNvSpPr>
            <a:spLocks noGrp="1"/>
          </p:cNvSpPr>
          <p:nvPr>
            <p:ph type="body" sz="quarter" idx="14"/>
          </p:nvPr>
        </p:nvSpPr>
        <p:spPr>
          <a:xfrm>
            <a:off x="1212849" y="250825"/>
            <a:ext cx="7653565" cy="482600"/>
          </a:xfrm>
        </p:spPr>
        <p:txBody>
          <a:bodyPr/>
          <a:lstStyle/>
          <a:p>
            <a:pPr>
              <a:spcBef>
                <a:spcPts val="600"/>
              </a:spcBef>
            </a:pPr>
            <a:r>
              <a:rPr lang="en-GB" sz="2800" dirty="0"/>
              <a:t>LIMITS OF THE HYBRID MISMATCH RULES</a:t>
            </a:r>
            <a:endParaRPr lang="en-GB" sz="2800" dirty="0">
              <a:solidFill>
                <a:srgbClr val="0082BB"/>
              </a:solidFill>
            </a:endParaRPr>
          </a:p>
        </p:txBody>
      </p:sp>
    </p:spTree>
    <p:extLst>
      <p:ext uri="{BB962C8B-B14F-4D97-AF65-F5344CB8AC3E}">
        <p14:creationId xmlns:p14="http://schemas.microsoft.com/office/powerpoint/2010/main" val="81329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smtClean="0"/>
              <a:t>04</a:t>
            </a:r>
            <a:endParaRPr lang="fr-BE" dirty="0"/>
          </a:p>
        </p:txBody>
      </p:sp>
      <p:sp>
        <p:nvSpPr>
          <p:cNvPr id="11" name="Text Placeholder 3">
            <a:extLst>
              <a:ext uri="{FF2B5EF4-FFF2-40B4-BE49-F238E27FC236}">
                <a16:creationId xmlns:a16="http://schemas.microsoft.com/office/drawing/2014/main" xmlns="" id="{A2FE5016-B9DF-4330-B319-E015578F2D3D}"/>
              </a:ext>
            </a:extLst>
          </p:cNvPr>
          <p:cNvSpPr>
            <a:spLocks noGrp="1"/>
          </p:cNvSpPr>
          <p:nvPr>
            <p:ph type="body" sz="quarter" idx="14"/>
          </p:nvPr>
        </p:nvSpPr>
        <p:spPr>
          <a:xfrm>
            <a:off x="1212849" y="250825"/>
            <a:ext cx="7653565" cy="482600"/>
          </a:xfrm>
        </p:spPr>
        <p:txBody>
          <a:bodyPr/>
          <a:lstStyle/>
          <a:p>
            <a:pPr>
              <a:spcBef>
                <a:spcPts val="600"/>
              </a:spcBef>
            </a:pPr>
            <a:r>
              <a:rPr lang="en-GB" sz="2800" dirty="0"/>
              <a:t>CHECKLIST</a:t>
            </a:r>
            <a:endParaRPr lang="en-GB" sz="2800" dirty="0">
              <a:solidFill>
                <a:srgbClr val="0082BB"/>
              </a:solidFill>
            </a:endParaRPr>
          </a:p>
        </p:txBody>
      </p:sp>
      <p:sp>
        <p:nvSpPr>
          <p:cNvPr id="6" name="Rounded Rectangle 5"/>
          <p:cNvSpPr/>
          <p:nvPr/>
        </p:nvSpPr>
        <p:spPr>
          <a:xfrm>
            <a:off x="1363078" y="1034717"/>
            <a:ext cx="3007894" cy="336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Is </a:t>
            </a:r>
            <a:r>
              <a:rPr lang="fr-CH" sz="1400" dirty="0" err="1"/>
              <a:t>there</a:t>
            </a:r>
            <a:r>
              <a:rPr lang="fr-CH" sz="1400" dirty="0"/>
              <a:t> a </a:t>
            </a:r>
            <a:r>
              <a:rPr lang="fr-CH" sz="1400" b="1" dirty="0" err="1"/>
              <a:t>hybrid</a:t>
            </a:r>
            <a:r>
              <a:rPr lang="fr-CH" sz="1400" b="1" dirty="0"/>
              <a:t> </a:t>
            </a:r>
            <a:r>
              <a:rPr lang="fr-CH" sz="1400" b="1" dirty="0" err="1"/>
              <a:t>mismatch</a:t>
            </a:r>
            <a:r>
              <a:rPr lang="fr-CH" sz="1400" b="1" dirty="0"/>
              <a:t> </a:t>
            </a:r>
            <a:r>
              <a:rPr lang="fr-CH" sz="1400" dirty="0"/>
              <a:t>?</a:t>
            </a:r>
            <a:endParaRPr lang="fr-BE" sz="1400" dirty="0"/>
          </a:p>
        </p:txBody>
      </p:sp>
      <p:sp>
        <p:nvSpPr>
          <p:cNvPr id="10" name="Rounded Rectangle 9"/>
          <p:cNvSpPr/>
          <p:nvPr/>
        </p:nvSpPr>
        <p:spPr>
          <a:xfrm>
            <a:off x="1363078" y="1796715"/>
            <a:ext cx="3007894" cy="336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Is the </a:t>
            </a:r>
            <a:r>
              <a:rPr lang="fr-CH" sz="1400" b="1" dirty="0" err="1"/>
              <a:t>related</a:t>
            </a:r>
            <a:r>
              <a:rPr lang="fr-CH" sz="1400" b="1" dirty="0"/>
              <a:t> party test </a:t>
            </a:r>
            <a:r>
              <a:rPr lang="fr-CH" sz="1400" dirty="0" err="1"/>
              <a:t>satisfied</a:t>
            </a:r>
            <a:r>
              <a:rPr lang="fr-CH" sz="1400" dirty="0"/>
              <a:t> ?</a:t>
            </a:r>
            <a:endParaRPr lang="fr-BE" sz="1400" dirty="0"/>
          </a:p>
        </p:txBody>
      </p:sp>
      <p:sp>
        <p:nvSpPr>
          <p:cNvPr id="12" name="Rounded Rectangle 11"/>
          <p:cNvSpPr/>
          <p:nvPr/>
        </p:nvSpPr>
        <p:spPr>
          <a:xfrm>
            <a:off x="1363078" y="3433002"/>
            <a:ext cx="3007894" cy="697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err="1"/>
              <a:t>Would</a:t>
            </a:r>
            <a:r>
              <a:rPr lang="fr-CH" sz="1400" dirty="0"/>
              <a:t> the </a:t>
            </a:r>
            <a:r>
              <a:rPr lang="fr-CH" sz="1400" dirty="0" err="1"/>
              <a:t>mismatch</a:t>
            </a:r>
            <a:r>
              <a:rPr lang="fr-CH" sz="1400" dirty="0"/>
              <a:t> </a:t>
            </a:r>
            <a:r>
              <a:rPr lang="fr-CH" sz="1400" dirty="0" err="1"/>
              <a:t>outcome</a:t>
            </a:r>
            <a:r>
              <a:rPr lang="fr-CH" sz="1400" dirty="0"/>
              <a:t> have </a:t>
            </a:r>
            <a:r>
              <a:rPr lang="fr-CH" sz="1400" dirty="0" err="1"/>
              <a:t>arisen</a:t>
            </a:r>
            <a:r>
              <a:rPr lang="fr-CH" sz="1400" dirty="0"/>
              <a:t> in </a:t>
            </a:r>
            <a:r>
              <a:rPr lang="fr-CH" sz="1400" dirty="0" err="1"/>
              <a:t>any</a:t>
            </a:r>
            <a:r>
              <a:rPr lang="fr-CH" sz="1400" dirty="0"/>
              <a:t> case </a:t>
            </a:r>
            <a:r>
              <a:rPr lang="fr-CH" sz="1400" dirty="0" err="1"/>
              <a:t>because</a:t>
            </a:r>
            <a:r>
              <a:rPr lang="fr-CH" sz="1400" dirty="0"/>
              <a:t> of the </a:t>
            </a:r>
            <a:r>
              <a:rPr lang="fr-CH" sz="1400" b="1" dirty="0" err="1"/>
              <a:t>tax</a:t>
            </a:r>
            <a:r>
              <a:rPr lang="fr-CH" sz="1400" b="1" dirty="0"/>
              <a:t> </a:t>
            </a:r>
            <a:r>
              <a:rPr lang="fr-CH" sz="1400" b="1" dirty="0" err="1"/>
              <a:t>status</a:t>
            </a:r>
            <a:r>
              <a:rPr lang="fr-CH" sz="1400" b="1" dirty="0"/>
              <a:t> of the </a:t>
            </a:r>
            <a:r>
              <a:rPr lang="fr-CH" sz="1400" b="1" dirty="0" err="1"/>
              <a:t>investor</a:t>
            </a:r>
            <a:r>
              <a:rPr lang="fr-CH" sz="1400" b="1" dirty="0"/>
              <a:t> </a:t>
            </a:r>
            <a:r>
              <a:rPr lang="fr-CH" sz="1400" dirty="0"/>
              <a:t>?</a:t>
            </a:r>
            <a:endParaRPr lang="fr-BE" sz="1400" dirty="0"/>
          </a:p>
        </p:txBody>
      </p:sp>
      <p:cxnSp>
        <p:nvCxnSpPr>
          <p:cNvPr id="8" name="Straight Arrow Connector 7"/>
          <p:cNvCxnSpPr>
            <a:stCxn id="6" idx="2"/>
          </p:cNvCxnSpPr>
          <p:nvPr/>
        </p:nvCxnSpPr>
        <p:spPr>
          <a:xfrm>
            <a:off x="2867025" y="1371601"/>
            <a:ext cx="0" cy="40907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17776" y="2133599"/>
            <a:ext cx="0" cy="40907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363078" y="4563970"/>
            <a:ext cx="3007894" cy="96253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The </a:t>
            </a:r>
            <a:r>
              <a:rPr lang="fr-CH" sz="1400" dirty="0" err="1"/>
              <a:t>hybrid</a:t>
            </a:r>
            <a:r>
              <a:rPr lang="fr-CH" sz="1400" dirty="0"/>
              <a:t> </a:t>
            </a:r>
            <a:r>
              <a:rPr lang="fr-CH" sz="1400" dirty="0" err="1"/>
              <a:t>mismatch</a:t>
            </a:r>
            <a:r>
              <a:rPr lang="fr-CH" sz="1400" dirty="0"/>
              <a:t> </a:t>
            </a:r>
            <a:r>
              <a:rPr lang="fr-CH" sz="1400" dirty="0" err="1"/>
              <a:t>rules</a:t>
            </a:r>
            <a:r>
              <a:rPr lang="fr-CH" sz="1400" dirty="0"/>
              <a:t> </a:t>
            </a:r>
            <a:r>
              <a:rPr lang="fr-CH" sz="1400" b="1" dirty="0" err="1"/>
              <a:t>apply</a:t>
            </a:r>
            <a:r>
              <a:rPr lang="fr-CH" sz="1400" b="1" dirty="0"/>
              <a:t> </a:t>
            </a:r>
            <a:r>
              <a:rPr lang="fr-CH" sz="1400" dirty="0"/>
              <a:t>(</a:t>
            </a:r>
            <a:r>
              <a:rPr lang="fr-CH" sz="1400" dirty="0" err="1"/>
              <a:t>tax</a:t>
            </a:r>
            <a:r>
              <a:rPr lang="fr-CH" sz="1400" dirty="0"/>
              <a:t> </a:t>
            </a:r>
            <a:r>
              <a:rPr lang="fr-CH" sz="1400" dirty="0" err="1"/>
              <a:t>adjustment</a:t>
            </a:r>
            <a:r>
              <a:rPr lang="fr-CH" sz="1400" dirty="0"/>
              <a:t> as far as </a:t>
            </a:r>
            <a:r>
              <a:rPr lang="fr-CH" sz="1400" dirty="0" err="1"/>
              <a:t>necessary</a:t>
            </a:r>
            <a:r>
              <a:rPr lang="fr-CH" sz="1400" dirty="0"/>
              <a:t> to </a:t>
            </a:r>
            <a:r>
              <a:rPr lang="fr-CH" sz="1400" b="1" dirty="0"/>
              <a:t>neutralise the </a:t>
            </a:r>
            <a:r>
              <a:rPr lang="fr-CH" sz="1400" b="1" dirty="0" err="1"/>
              <a:t>mismatch</a:t>
            </a:r>
            <a:r>
              <a:rPr lang="fr-CH" sz="1400" b="1" dirty="0"/>
              <a:t> </a:t>
            </a:r>
            <a:r>
              <a:rPr lang="fr-CH" sz="1400" b="1" dirty="0" err="1"/>
              <a:t>outcome</a:t>
            </a:r>
            <a:r>
              <a:rPr lang="fr-CH" sz="1400" b="1" dirty="0"/>
              <a:t>)</a:t>
            </a:r>
            <a:endParaRPr lang="fr-BE" sz="1400" b="1" dirty="0"/>
          </a:p>
        </p:txBody>
      </p:sp>
      <p:cxnSp>
        <p:nvCxnSpPr>
          <p:cNvPr id="16" name="Straight Arrow Connector 15"/>
          <p:cNvCxnSpPr/>
          <p:nvPr/>
        </p:nvCxnSpPr>
        <p:spPr>
          <a:xfrm>
            <a:off x="2867025" y="4134931"/>
            <a:ext cx="0" cy="40907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33818" y="3007889"/>
            <a:ext cx="0" cy="40907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456559" y="2558711"/>
            <a:ext cx="3007894" cy="449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Is the </a:t>
            </a:r>
            <a:r>
              <a:rPr lang="fr-CH" sz="1400" dirty="0" err="1"/>
              <a:t>hybrid</a:t>
            </a:r>
            <a:r>
              <a:rPr lang="fr-CH" sz="1400" dirty="0"/>
              <a:t> </a:t>
            </a:r>
            <a:r>
              <a:rPr lang="fr-CH" sz="1400" dirty="0" err="1"/>
              <a:t>mismatch</a:t>
            </a:r>
            <a:r>
              <a:rPr lang="fr-CH" sz="1400" dirty="0"/>
              <a:t> </a:t>
            </a:r>
            <a:r>
              <a:rPr lang="fr-CH" sz="1400" dirty="0" err="1"/>
              <a:t>resulting</a:t>
            </a:r>
            <a:r>
              <a:rPr lang="fr-CH" sz="1400" dirty="0"/>
              <a:t> </a:t>
            </a:r>
            <a:r>
              <a:rPr lang="fr-CH" sz="1400" dirty="0" err="1"/>
              <a:t>from</a:t>
            </a:r>
            <a:r>
              <a:rPr lang="fr-CH" sz="1400" dirty="0"/>
              <a:t> a </a:t>
            </a:r>
            <a:r>
              <a:rPr lang="fr-CH" sz="1400" b="1" dirty="0" err="1"/>
              <a:t>structured</a:t>
            </a:r>
            <a:r>
              <a:rPr lang="fr-CH" sz="1400" b="1" dirty="0"/>
              <a:t> arrangement</a:t>
            </a:r>
            <a:r>
              <a:rPr lang="fr-CH" sz="1400" dirty="0"/>
              <a:t>?</a:t>
            </a:r>
            <a:endParaRPr lang="fr-BE" sz="1400" dirty="0"/>
          </a:p>
        </p:txBody>
      </p:sp>
      <p:sp>
        <p:nvSpPr>
          <p:cNvPr id="19" name="Rounded Rectangle 18"/>
          <p:cNvSpPr/>
          <p:nvPr/>
        </p:nvSpPr>
        <p:spPr>
          <a:xfrm>
            <a:off x="5429752" y="4563969"/>
            <a:ext cx="3007894" cy="48126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The </a:t>
            </a:r>
            <a:r>
              <a:rPr lang="fr-CH" sz="1400" dirty="0" err="1"/>
              <a:t>hybrid</a:t>
            </a:r>
            <a:r>
              <a:rPr lang="fr-CH" sz="1400" dirty="0"/>
              <a:t> </a:t>
            </a:r>
            <a:r>
              <a:rPr lang="fr-CH" sz="1400" dirty="0" err="1"/>
              <a:t>mismatch</a:t>
            </a:r>
            <a:r>
              <a:rPr lang="fr-CH" sz="1400" dirty="0"/>
              <a:t> </a:t>
            </a:r>
            <a:r>
              <a:rPr lang="fr-CH" sz="1400" dirty="0" err="1"/>
              <a:t>rules</a:t>
            </a:r>
            <a:r>
              <a:rPr lang="fr-CH" sz="1400" dirty="0"/>
              <a:t> </a:t>
            </a:r>
            <a:br>
              <a:rPr lang="fr-CH" sz="1400" dirty="0"/>
            </a:br>
            <a:r>
              <a:rPr lang="fr-CH" sz="1400" b="1" dirty="0"/>
              <a:t>do not </a:t>
            </a:r>
            <a:r>
              <a:rPr lang="fr-CH" sz="1400" b="1" dirty="0" err="1"/>
              <a:t>apply</a:t>
            </a:r>
            <a:endParaRPr lang="fr-BE" sz="1400" b="1" dirty="0"/>
          </a:p>
        </p:txBody>
      </p:sp>
      <p:cxnSp>
        <p:nvCxnSpPr>
          <p:cNvPr id="20" name="Elbow Connector 19"/>
          <p:cNvCxnSpPr>
            <a:stCxn id="6" idx="3"/>
            <a:endCxn id="19" idx="0"/>
          </p:cNvCxnSpPr>
          <p:nvPr/>
        </p:nvCxnSpPr>
        <p:spPr>
          <a:xfrm>
            <a:off x="4370972" y="1203159"/>
            <a:ext cx="2562727" cy="3360810"/>
          </a:xfrm>
          <a:prstGeom prst="bentConnector2">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60456" y="2783303"/>
            <a:ext cx="47324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370972" y="3773894"/>
            <a:ext cx="25627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40467" y="912912"/>
            <a:ext cx="489286" cy="307777"/>
          </a:xfrm>
          <a:prstGeom prst="rect">
            <a:avLst/>
          </a:prstGeom>
          <a:noFill/>
        </p:spPr>
        <p:txBody>
          <a:bodyPr wrap="square" rtlCol="0">
            <a:spAutoFit/>
          </a:bodyPr>
          <a:lstStyle/>
          <a:p>
            <a:r>
              <a:rPr lang="fr-CH" sz="1400" b="1" dirty="0">
                <a:solidFill>
                  <a:srgbClr val="009EC0"/>
                </a:solidFill>
              </a:rPr>
              <a:t>no</a:t>
            </a:r>
            <a:endParaRPr lang="fr-BE" sz="1400" b="1" dirty="0">
              <a:solidFill>
                <a:srgbClr val="009EC0"/>
              </a:solidFill>
            </a:endParaRPr>
          </a:p>
        </p:txBody>
      </p:sp>
      <p:sp>
        <p:nvSpPr>
          <p:cNvPr id="26" name="TextBox 25"/>
          <p:cNvSpPr txBox="1"/>
          <p:nvPr/>
        </p:nvSpPr>
        <p:spPr>
          <a:xfrm>
            <a:off x="3881683" y="2133599"/>
            <a:ext cx="489286" cy="307777"/>
          </a:xfrm>
          <a:prstGeom prst="rect">
            <a:avLst/>
          </a:prstGeom>
          <a:noFill/>
        </p:spPr>
        <p:txBody>
          <a:bodyPr wrap="square" rtlCol="0">
            <a:spAutoFit/>
          </a:bodyPr>
          <a:lstStyle/>
          <a:p>
            <a:r>
              <a:rPr lang="fr-CH" sz="1400" b="1" dirty="0">
                <a:solidFill>
                  <a:srgbClr val="009EC0"/>
                </a:solidFill>
              </a:rPr>
              <a:t>no</a:t>
            </a:r>
            <a:endParaRPr lang="fr-BE" sz="1400" b="1" dirty="0">
              <a:solidFill>
                <a:srgbClr val="009EC0"/>
              </a:solidFill>
            </a:endParaRPr>
          </a:p>
        </p:txBody>
      </p:sp>
      <p:sp>
        <p:nvSpPr>
          <p:cNvPr id="28" name="TextBox 27"/>
          <p:cNvSpPr txBox="1"/>
          <p:nvPr/>
        </p:nvSpPr>
        <p:spPr>
          <a:xfrm>
            <a:off x="2850983" y="4133442"/>
            <a:ext cx="489286" cy="307777"/>
          </a:xfrm>
          <a:prstGeom prst="rect">
            <a:avLst/>
          </a:prstGeom>
          <a:noFill/>
        </p:spPr>
        <p:txBody>
          <a:bodyPr wrap="square" rtlCol="0">
            <a:spAutoFit/>
          </a:bodyPr>
          <a:lstStyle/>
          <a:p>
            <a:r>
              <a:rPr lang="fr-CH" sz="1400" b="1" dirty="0">
                <a:solidFill>
                  <a:srgbClr val="009EC0"/>
                </a:solidFill>
              </a:rPr>
              <a:t>no</a:t>
            </a:r>
            <a:endParaRPr lang="fr-BE" sz="1400" b="1" dirty="0">
              <a:solidFill>
                <a:srgbClr val="009EC0"/>
              </a:solidFill>
            </a:endParaRPr>
          </a:p>
        </p:txBody>
      </p:sp>
      <p:sp>
        <p:nvSpPr>
          <p:cNvPr id="29" name="TextBox 28"/>
          <p:cNvSpPr txBox="1"/>
          <p:nvPr/>
        </p:nvSpPr>
        <p:spPr>
          <a:xfrm>
            <a:off x="2834941" y="1366101"/>
            <a:ext cx="489286" cy="307777"/>
          </a:xfrm>
          <a:prstGeom prst="rect">
            <a:avLst/>
          </a:prstGeom>
          <a:noFill/>
        </p:spPr>
        <p:txBody>
          <a:bodyPr wrap="square" rtlCol="0">
            <a:spAutoFit/>
          </a:bodyPr>
          <a:lstStyle/>
          <a:p>
            <a:r>
              <a:rPr lang="fr-CH" sz="1400" b="1" dirty="0" err="1">
                <a:solidFill>
                  <a:srgbClr val="009EC0"/>
                </a:solidFill>
              </a:rPr>
              <a:t>yes</a:t>
            </a:r>
            <a:endParaRPr lang="fr-BE" sz="1400" b="1" dirty="0">
              <a:solidFill>
                <a:srgbClr val="009EC0"/>
              </a:solidFill>
            </a:endParaRPr>
          </a:p>
        </p:txBody>
      </p:sp>
      <p:sp>
        <p:nvSpPr>
          <p:cNvPr id="30" name="TextBox 29"/>
          <p:cNvSpPr txBox="1"/>
          <p:nvPr/>
        </p:nvSpPr>
        <p:spPr>
          <a:xfrm>
            <a:off x="2834941" y="2581284"/>
            <a:ext cx="489286" cy="307777"/>
          </a:xfrm>
          <a:prstGeom prst="rect">
            <a:avLst/>
          </a:prstGeom>
          <a:noFill/>
        </p:spPr>
        <p:txBody>
          <a:bodyPr wrap="square" rtlCol="0">
            <a:spAutoFit/>
          </a:bodyPr>
          <a:lstStyle/>
          <a:p>
            <a:r>
              <a:rPr lang="fr-CH" sz="1400" b="1" dirty="0" err="1">
                <a:solidFill>
                  <a:srgbClr val="009EC0"/>
                </a:solidFill>
              </a:rPr>
              <a:t>yes</a:t>
            </a:r>
            <a:endParaRPr lang="fr-BE" sz="1400" b="1" dirty="0">
              <a:solidFill>
                <a:srgbClr val="009EC0"/>
              </a:solidFill>
            </a:endParaRPr>
          </a:p>
        </p:txBody>
      </p:sp>
      <p:cxnSp>
        <p:nvCxnSpPr>
          <p:cNvPr id="31" name="Straight Arrow Connector 30"/>
          <p:cNvCxnSpPr>
            <a:endCxn id="12" idx="0"/>
          </p:cNvCxnSpPr>
          <p:nvPr/>
        </p:nvCxnSpPr>
        <p:spPr>
          <a:xfrm>
            <a:off x="2867025" y="2133597"/>
            <a:ext cx="0" cy="1299405"/>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500561" y="2491564"/>
            <a:ext cx="489286" cy="307777"/>
          </a:xfrm>
          <a:prstGeom prst="rect">
            <a:avLst/>
          </a:prstGeom>
          <a:noFill/>
        </p:spPr>
        <p:txBody>
          <a:bodyPr wrap="square" rtlCol="0">
            <a:spAutoFit/>
          </a:bodyPr>
          <a:lstStyle/>
          <a:p>
            <a:r>
              <a:rPr lang="fr-CH" sz="1400" b="1" dirty="0">
                <a:solidFill>
                  <a:srgbClr val="009EC0"/>
                </a:solidFill>
              </a:rPr>
              <a:t>no</a:t>
            </a:r>
            <a:endParaRPr lang="fr-BE" sz="1400" b="1" dirty="0">
              <a:solidFill>
                <a:srgbClr val="009EC0"/>
              </a:solidFill>
            </a:endParaRPr>
          </a:p>
        </p:txBody>
      </p:sp>
      <p:sp>
        <p:nvSpPr>
          <p:cNvPr id="34" name="TextBox 33"/>
          <p:cNvSpPr txBox="1"/>
          <p:nvPr/>
        </p:nvSpPr>
        <p:spPr>
          <a:xfrm>
            <a:off x="3905746" y="3002480"/>
            <a:ext cx="489286" cy="307777"/>
          </a:xfrm>
          <a:prstGeom prst="rect">
            <a:avLst/>
          </a:prstGeom>
          <a:noFill/>
        </p:spPr>
        <p:txBody>
          <a:bodyPr wrap="square" rtlCol="0">
            <a:spAutoFit/>
          </a:bodyPr>
          <a:lstStyle/>
          <a:p>
            <a:r>
              <a:rPr lang="fr-CH" sz="1400" b="1" dirty="0" err="1">
                <a:solidFill>
                  <a:srgbClr val="009EC0"/>
                </a:solidFill>
              </a:rPr>
              <a:t>yes</a:t>
            </a:r>
            <a:endParaRPr lang="fr-BE" sz="1400" b="1" dirty="0">
              <a:solidFill>
                <a:srgbClr val="009EC0"/>
              </a:solidFill>
            </a:endParaRPr>
          </a:p>
        </p:txBody>
      </p:sp>
      <p:cxnSp>
        <p:nvCxnSpPr>
          <p:cNvPr id="35" name="Straight Arrow Connector 34"/>
          <p:cNvCxnSpPr/>
          <p:nvPr/>
        </p:nvCxnSpPr>
        <p:spPr>
          <a:xfrm>
            <a:off x="2859004" y="5534521"/>
            <a:ext cx="0" cy="40907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1363078" y="5951614"/>
            <a:ext cx="3007894" cy="513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Are </a:t>
            </a:r>
            <a:r>
              <a:rPr lang="fr-CH" sz="1400" dirty="0" err="1"/>
              <a:t>there</a:t>
            </a:r>
            <a:r>
              <a:rPr lang="fr-CH" sz="1400" dirty="0"/>
              <a:t> solutions to manage the impact of the new </a:t>
            </a:r>
            <a:r>
              <a:rPr lang="fr-CH" sz="1400" dirty="0" err="1"/>
              <a:t>rules</a:t>
            </a:r>
            <a:r>
              <a:rPr lang="fr-CH" sz="1400" dirty="0"/>
              <a:t> ?</a:t>
            </a:r>
            <a:endParaRPr lang="fr-BE" sz="1400" dirty="0"/>
          </a:p>
        </p:txBody>
      </p:sp>
      <p:sp>
        <p:nvSpPr>
          <p:cNvPr id="38" name="TextBox 37"/>
          <p:cNvSpPr txBox="1"/>
          <p:nvPr/>
        </p:nvSpPr>
        <p:spPr>
          <a:xfrm>
            <a:off x="4976548" y="3474140"/>
            <a:ext cx="489286" cy="307777"/>
          </a:xfrm>
          <a:prstGeom prst="rect">
            <a:avLst/>
          </a:prstGeom>
          <a:noFill/>
        </p:spPr>
        <p:txBody>
          <a:bodyPr wrap="square" rtlCol="0">
            <a:spAutoFit/>
          </a:bodyPr>
          <a:lstStyle/>
          <a:p>
            <a:r>
              <a:rPr lang="fr-CH" sz="1400" b="1" dirty="0" err="1">
                <a:solidFill>
                  <a:srgbClr val="009EC0"/>
                </a:solidFill>
              </a:rPr>
              <a:t>yes</a:t>
            </a:r>
            <a:endParaRPr lang="fr-BE" sz="1400" b="1" dirty="0">
              <a:solidFill>
                <a:srgbClr val="009EC0"/>
              </a:solidFill>
            </a:endParaRPr>
          </a:p>
        </p:txBody>
      </p:sp>
    </p:spTree>
    <p:extLst>
      <p:ext uri="{BB962C8B-B14F-4D97-AF65-F5344CB8AC3E}">
        <p14:creationId xmlns:p14="http://schemas.microsoft.com/office/powerpoint/2010/main" val="158447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P spid="23" grpId="0"/>
      <p:bldP spid="26" grpId="0"/>
      <p:bldP spid="28" grpId="0"/>
      <p:bldP spid="29" grpId="0"/>
      <p:bldP spid="30" grpId="0"/>
      <p:bldP spid="33" grpId="0"/>
      <p:bldP spid="34" grpId="0"/>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06</a:t>
            </a:r>
          </a:p>
        </p:txBody>
      </p:sp>
      <p:sp>
        <p:nvSpPr>
          <p:cNvPr id="8" name="Text Placeholder 3">
            <a:extLst>
              <a:ext uri="{FF2B5EF4-FFF2-40B4-BE49-F238E27FC236}">
                <a16:creationId xmlns:a16="http://schemas.microsoft.com/office/drawing/2014/main" xmlns="" id="{3BF791C4-5F14-4A86-B0E0-157869D47F7A}"/>
              </a:ext>
            </a:extLst>
          </p:cNvPr>
          <p:cNvSpPr>
            <a:spLocks noGrp="1"/>
          </p:cNvSpPr>
          <p:nvPr>
            <p:ph type="body" sz="quarter" idx="14"/>
          </p:nvPr>
        </p:nvSpPr>
        <p:spPr>
          <a:xfrm>
            <a:off x="1212849" y="250825"/>
            <a:ext cx="7629072" cy="482600"/>
          </a:xfrm>
        </p:spPr>
        <p:txBody>
          <a:bodyPr/>
          <a:lstStyle/>
          <a:p>
            <a:pPr>
              <a:spcBef>
                <a:spcPts val="600"/>
              </a:spcBef>
            </a:pPr>
            <a:r>
              <a:rPr lang="en-GB" sz="1900" dirty="0"/>
              <a:t>HOW TO PREPARE FOR THE NEW RULES?</a:t>
            </a:r>
            <a:endParaRPr lang="en-GB" sz="1900" dirty="0">
              <a:solidFill>
                <a:srgbClr val="0082BB"/>
              </a:solidFill>
            </a:endParaRPr>
          </a:p>
        </p:txBody>
      </p:sp>
      <p:cxnSp>
        <p:nvCxnSpPr>
          <p:cNvPr id="5" name="Straight Arrow Connector 4"/>
          <p:cNvCxnSpPr/>
          <p:nvPr/>
        </p:nvCxnSpPr>
        <p:spPr>
          <a:xfrm>
            <a:off x="434340" y="4861560"/>
            <a:ext cx="8092440"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04560" y="4373880"/>
            <a:ext cx="0" cy="10439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44740" y="4651057"/>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0" y="4652961"/>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125153" y="465455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91640" y="465455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03800" y="4583589"/>
            <a:ext cx="571500" cy="246221"/>
          </a:xfrm>
          <a:prstGeom prst="rect">
            <a:avLst/>
          </a:prstGeom>
          <a:noFill/>
        </p:spPr>
        <p:txBody>
          <a:bodyPr wrap="square" rtlCol="0">
            <a:spAutoFit/>
          </a:bodyPr>
          <a:lstStyle/>
          <a:p>
            <a:pPr algn="ctr"/>
            <a:r>
              <a:rPr lang="fr-CH" sz="1000" b="1" dirty="0"/>
              <a:t>2019</a:t>
            </a:r>
            <a:endParaRPr lang="fr-BE" sz="1000" b="1" dirty="0"/>
          </a:p>
        </p:txBody>
      </p:sp>
      <p:sp>
        <p:nvSpPr>
          <p:cNvPr id="33" name="TextBox 32"/>
          <p:cNvSpPr txBox="1"/>
          <p:nvPr/>
        </p:nvSpPr>
        <p:spPr>
          <a:xfrm>
            <a:off x="3562350" y="4583589"/>
            <a:ext cx="571500" cy="246221"/>
          </a:xfrm>
          <a:prstGeom prst="rect">
            <a:avLst/>
          </a:prstGeom>
          <a:noFill/>
        </p:spPr>
        <p:txBody>
          <a:bodyPr wrap="square" rtlCol="0">
            <a:spAutoFit/>
          </a:bodyPr>
          <a:lstStyle/>
          <a:p>
            <a:pPr algn="ctr"/>
            <a:r>
              <a:rPr lang="fr-CH" sz="1000" b="1" dirty="0"/>
              <a:t>2018</a:t>
            </a:r>
            <a:endParaRPr lang="fr-BE" sz="1000" b="1" dirty="0"/>
          </a:p>
        </p:txBody>
      </p:sp>
      <p:sp>
        <p:nvSpPr>
          <p:cNvPr id="34" name="TextBox 33"/>
          <p:cNvSpPr txBox="1"/>
          <p:nvPr/>
        </p:nvSpPr>
        <p:spPr>
          <a:xfrm>
            <a:off x="2127250" y="4581525"/>
            <a:ext cx="571500" cy="246221"/>
          </a:xfrm>
          <a:prstGeom prst="rect">
            <a:avLst/>
          </a:prstGeom>
          <a:noFill/>
        </p:spPr>
        <p:txBody>
          <a:bodyPr wrap="square" rtlCol="0">
            <a:spAutoFit/>
          </a:bodyPr>
          <a:lstStyle/>
          <a:p>
            <a:pPr algn="ctr"/>
            <a:r>
              <a:rPr lang="fr-CH" sz="1000" b="1" dirty="0"/>
              <a:t>2017</a:t>
            </a:r>
            <a:endParaRPr lang="fr-BE" sz="1000" b="1" dirty="0"/>
          </a:p>
        </p:txBody>
      </p:sp>
      <p:sp>
        <p:nvSpPr>
          <p:cNvPr id="35" name="TextBox 34"/>
          <p:cNvSpPr txBox="1"/>
          <p:nvPr/>
        </p:nvSpPr>
        <p:spPr>
          <a:xfrm>
            <a:off x="679450" y="4584700"/>
            <a:ext cx="571500" cy="246221"/>
          </a:xfrm>
          <a:prstGeom prst="rect">
            <a:avLst/>
          </a:prstGeom>
          <a:noFill/>
        </p:spPr>
        <p:txBody>
          <a:bodyPr wrap="square" rtlCol="0">
            <a:spAutoFit/>
          </a:bodyPr>
          <a:lstStyle/>
          <a:p>
            <a:pPr algn="ctr"/>
            <a:r>
              <a:rPr lang="fr-CH" sz="1000" b="1" dirty="0"/>
              <a:t>2016</a:t>
            </a:r>
            <a:endParaRPr lang="fr-BE" sz="1000" b="1" dirty="0"/>
          </a:p>
        </p:txBody>
      </p:sp>
      <p:sp>
        <p:nvSpPr>
          <p:cNvPr id="36" name="TextBox 35"/>
          <p:cNvSpPr txBox="1"/>
          <p:nvPr/>
        </p:nvSpPr>
        <p:spPr>
          <a:xfrm>
            <a:off x="6445250" y="4582239"/>
            <a:ext cx="571500" cy="246221"/>
          </a:xfrm>
          <a:prstGeom prst="rect">
            <a:avLst/>
          </a:prstGeom>
          <a:noFill/>
        </p:spPr>
        <p:txBody>
          <a:bodyPr wrap="square" rtlCol="0">
            <a:spAutoFit/>
          </a:bodyPr>
          <a:lstStyle/>
          <a:p>
            <a:pPr algn="ctr"/>
            <a:r>
              <a:rPr lang="fr-CH" sz="1000" b="1" dirty="0"/>
              <a:t>2020</a:t>
            </a:r>
            <a:endParaRPr lang="fr-BE" sz="1000" b="1" dirty="0"/>
          </a:p>
        </p:txBody>
      </p:sp>
      <p:sp>
        <p:nvSpPr>
          <p:cNvPr id="37" name="Right Arrow 36"/>
          <p:cNvSpPr/>
          <p:nvPr/>
        </p:nvSpPr>
        <p:spPr>
          <a:xfrm flipH="1">
            <a:off x="889000" y="3898900"/>
            <a:ext cx="511556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Right Arrow 37"/>
          <p:cNvSpPr/>
          <p:nvPr/>
        </p:nvSpPr>
        <p:spPr>
          <a:xfrm>
            <a:off x="6004560" y="3554413"/>
            <a:ext cx="2396490"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TextBox 38"/>
          <p:cNvSpPr txBox="1"/>
          <p:nvPr/>
        </p:nvSpPr>
        <p:spPr>
          <a:xfrm>
            <a:off x="1492250" y="3465095"/>
            <a:ext cx="4425950" cy="461665"/>
          </a:xfrm>
          <a:prstGeom prst="rect">
            <a:avLst/>
          </a:prstGeom>
          <a:noFill/>
        </p:spPr>
        <p:txBody>
          <a:bodyPr wrap="square" rtlCol="0">
            <a:spAutoFit/>
          </a:bodyPr>
          <a:lstStyle/>
          <a:p>
            <a:pPr marL="0" lvl="1" algn="r"/>
            <a:r>
              <a:rPr lang="en-US" sz="1200" dirty="0"/>
              <a:t>Existing investments need to be </a:t>
            </a:r>
            <a:r>
              <a:rPr lang="en-US" sz="1200" b="1" dirty="0"/>
              <a:t>reviewed and structure alignments </a:t>
            </a:r>
            <a:r>
              <a:rPr lang="en-US" sz="1200" dirty="0"/>
              <a:t>should be </a:t>
            </a:r>
            <a:r>
              <a:rPr lang="en-US" sz="1200" dirty="0" smtClean="0"/>
              <a:t>implemented</a:t>
            </a:r>
            <a:endParaRPr lang="en-US" sz="1200" dirty="0"/>
          </a:p>
        </p:txBody>
      </p:sp>
      <p:sp>
        <p:nvSpPr>
          <p:cNvPr id="40" name="TextBox 39"/>
          <p:cNvSpPr txBox="1"/>
          <p:nvPr/>
        </p:nvSpPr>
        <p:spPr>
          <a:xfrm>
            <a:off x="5947410" y="2921000"/>
            <a:ext cx="2650490" cy="646331"/>
          </a:xfrm>
          <a:prstGeom prst="rect">
            <a:avLst/>
          </a:prstGeom>
          <a:noFill/>
        </p:spPr>
        <p:txBody>
          <a:bodyPr wrap="square" rtlCol="0">
            <a:spAutoFit/>
          </a:bodyPr>
          <a:lstStyle/>
          <a:p>
            <a:pPr marL="0" lvl="1"/>
            <a:r>
              <a:rPr lang="en-US" sz="1200" dirty="0"/>
              <a:t>A hybrid mismatch analysis will become an </a:t>
            </a:r>
            <a:r>
              <a:rPr lang="en-US" sz="1200" b="1" dirty="0"/>
              <a:t>integral part of each and every tax advice </a:t>
            </a:r>
            <a:r>
              <a:rPr lang="en-US" sz="1200" dirty="0"/>
              <a:t>going forward</a:t>
            </a:r>
          </a:p>
        </p:txBody>
      </p:sp>
      <p:sp>
        <p:nvSpPr>
          <p:cNvPr id="21" name="TextBox 20"/>
          <p:cNvSpPr txBox="1"/>
          <p:nvPr/>
        </p:nvSpPr>
        <p:spPr>
          <a:xfrm>
            <a:off x="7883886" y="4583255"/>
            <a:ext cx="571500" cy="246221"/>
          </a:xfrm>
          <a:prstGeom prst="rect">
            <a:avLst/>
          </a:prstGeom>
          <a:noFill/>
        </p:spPr>
        <p:txBody>
          <a:bodyPr wrap="square" rtlCol="0">
            <a:spAutoFit/>
          </a:bodyPr>
          <a:lstStyle/>
          <a:p>
            <a:pPr algn="ctr"/>
            <a:r>
              <a:rPr lang="fr-CH" sz="1000" b="1" dirty="0"/>
              <a:t>2021</a:t>
            </a:r>
            <a:endParaRPr lang="fr-BE" sz="1000" b="1" dirty="0"/>
          </a:p>
        </p:txBody>
      </p:sp>
    </p:spTree>
    <p:extLst>
      <p:ext uri="{BB962C8B-B14F-4D97-AF65-F5344CB8AC3E}">
        <p14:creationId xmlns:p14="http://schemas.microsoft.com/office/powerpoint/2010/main" val="303782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07</a:t>
            </a:r>
          </a:p>
        </p:txBody>
      </p:sp>
      <p:sp>
        <p:nvSpPr>
          <p:cNvPr id="2" name="Text Placeholder 1"/>
          <p:cNvSpPr>
            <a:spLocks noGrp="1"/>
          </p:cNvSpPr>
          <p:nvPr>
            <p:ph type="body" sz="quarter" idx="10"/>
          </p:nvPr>
        </p:nvSpPr>
        <p:spPr>
          <a:xfrm>
            <a:off x="4147395" y="1189947"/>
            <a:ext cx="4471971" cy="4915949"/>
          </a:xfrm>
        </p:spPr>
        <p:txBody>
          <a:bodyPr>
            <a:normAutofit/>
          </a:bodyPr>
          <a:lstStyle/>
          <a:p>
            <a:pPr marL="171450" lvl="1" indent="-171450" algn="just" defTabSz="444500" fontAlgn="base">
              <a:spcBef>
                <a:spcPts val="0"/>
              </a:spcBef>
              <a:spcAft>
                <a:spcPts val="1200"/>
              </a:spcAft>
              <a:buClr>
                <a:schemeClr val="accent1"/>
              </a:buClr>
              <a:buSzPct val="100000"/>
              <a:buFont typeface="Arial" panose="020B0604020202020204" pitchFamily="34" charset="0"/>
              <a:buChar char="•"/>
            </a:pPr>
            <a:r>
              <a:rPr lang="fr-CH" sz="1400" dirty="0"/>
              <a:t>The new </a:t>
            </a:r>
            <a:r>
              <a:rPr lang="fr-CH" sz="1400" dirty="0" err="1"/>
              <a:t>hybrid</a:t>
            </a:r>
            <a:r>
              <a:rPr lang="fr-CH" sz="1400" dirty="0"/>
              <a:t> </a:t>
            </a:r>
            <a:r>
              <a:rPr lang="fr-CH" sz="1400" dirty="0" err="1"/>
              <a:t>mismatch</a:t>
            </a:r>
            <a:r>
              <a:rPr lang="fr-CH" sz="1400" dirty="0"/>
              <a:t> </a:t>
            </a:r>
            <a:r>
              <a:rPr lang="fr-CH" sz="1400" dirty="0" err="1" smtClean="0"/>
              <a:t>rules</a:t>
            </a:r>
            <a:r>
              <a:rPr lang="fr-CH" sz="1400" dirty="0" smtClean="0"/>
              <a:t> </a:t>
            </a:r>
            <a:r>
              <a:rPr lang="fr-CH" sz="1400" dirty="0" err="1"/>
              <a:t>apply</a:t>
            </a:r>
            <a:r>
              <a:rPr lang="fr-CH" sz="1400" dirty="0"/>
              <a:t> </a:t>
            </a:r>
            <a:r>
              <a:rPr lang="fr-CH" sz="1400" b="1" dirty="0"/>
              <a:t>as </a:t>
            </a:r>
            <a:r>
              <a:rPr lang="fr-CH" sz="1400" b="1" dirty="0" err="1"/>
              <a:t>from</a:t>
            </a:r>
            <a:r>
              <a:rPr lang="fr-CH" sz="1400" b="1" dirty="0"/>
              <a:t> </a:t>
            </a:r>
            <a:br>
              <a:rPr lang="fr-CH" sz="1400" b="1" dirty="0"/>
            </a:br>
            <a:r>
              <a:rPr lang="fr-CH" sz="1400" b="1" dirty="0"/>
              <a:t>1 </a:t>
            </a:r>
            <a:r>
              <a:rPr lang="fr-CH" sz="1400" b="1" dirty="0" err="1"/>
              <a:t>January</a:t>
            </a:r>
            <a:r>
              <a:rPr lang="fr-CH" sz="1400" b="1" dirty="0"/>
              <a:t> 2020</a:t>
            </a:r>
          </a:p>
          <a:p>
            <a:pPr marL="171450" lvl="1" indent="-171450" algn="just" defTabSz="444500" fontAlgn="base">
              <a:spcBef>
                <a:spcPts val="0"/>
              </a:spcBef>
              <a:spcAft>
                <a:spcPts val="1200"/>
              </a:spcAft>
              <a:buClr>
                <a:schemeClr val="accent1"/>
              </a:buClr>
              <a:buSzPct val="100000"/>
              <a:buFont typeface="Arial" panose="020B0604020202020204" pitchFamily="34" charset="0"/>
              <a:buChar char="•"/>
            </a:pPr>
            <a:r>
              <a:rPr lang="fr-CH" sz="1400" dirty="0"/>
              <a:t>The new </a:t>
            </a:r>
            <a:r>
              <a:rPr lang="fr-CH" sz="1400" dirty="0" err="1"/>
              <a:t>rules</a:t>
            </a:r>
            <a:r>
              <a:rPr lang="fr-CH" sz="1400" dirty="0"/>
              <a:t> are </a:t>
            </a:r>
            <a:r>
              <a:rPr lang="fr-CH" sz="1400" b="1" dirty="0" err="1"/>
              <a:t>characterized</a:t>
            </a:r>
            <a:r>
              <a:rPr lang="fr-CH" sz="1400" b="1" dirty="0"/>
              <a:t> by </a:t>
            </a:r>
            <a:r>
              <a:rPr lang="fr-CH" sz="1400" b="1" dirty="0" err="1" smtClean="0"/>
              <a:t>technical</a:t>
            </a:r>
            <a:r>
              <a:rPr lang="fr-CH" sz="1400" b="1" dirty="0" smtClean="0"/>
              <a:t> </a:t>
            </a:r>
            <a:r>
              <a:rPr lang="fr-CH" sz="1400" b="1" dirty="0" err="1"/>
              <a:t>complexity</a:t>
            </a:r>
            <a:endParaRPr lang="fr-CH" sz="1400" b="1" dirty="0"/>
          </a:p>
          <a:p>
            <a:pPr marL="171450" lvl="1" indent="-171450" algn="just" defTabSz="444500" fontAlgn="base">
              <a:spcBef>
                <a:spcPts val="0"/>
              </a:spcBef>
              <a:spcAft>
                <a:spcPts val="1200"/>
              </a:spcAft>
              <a:buClr>
                <a:schemeClr val="accent1"/>
              </a:buClr>
              <a:buSzPct val="100000"/>
              <a:buFont typeface="Arial" panose="020B0604020202020204" pitchFamily="34" charset="0"/>
              <a:buChar char="•"/>
            </a:pPr>
            <a:r>
              <a:rPr lang="fr-CH" sz="1400" b="1" dirty="0" err="1"/>
              <a:t>Some</a:t>
            </a:r>
            <a:r>
              <a:rPr lang="fr-CH" sz="1400" b="1" dirty="0"/>
              <a:t> concepts </a:t>
            </a:r>
            <a:r>
              <a:rPr lang="fr-CH" sz="1400" b="1" dirty="0" err="1"/>
              <a:t>require</a:t>
            </a:r>
            <a:r>
              <a:rPr lang="fr-CH" sz="1400" b="1" dirty="0"/>
              <a:t> </a:t>
            </a:r>
            <a:r>
              <a:rPr lang="fr-CH" sz="1400" b="1" dirty="0" err="1"/>
              <a:t>further</a:t>
            </a:r>
            <a:r>
              <a:rPr lang="fr-CH" sz="1400" b="1" dirty="0"/>
              <a:t> clarifications </a:t>
            </a:r>
            <a:r>
              <a:rPr lang="fr-CH" sz="1400" dirty="0"/>
              <a:t>by the Luxembourg </a:t>
            </a:r>
            <a:r>
              <a:rPr lang="fr-CH" sz="1400" dirty="0" err="1"/>
              <a:t>tax</a:t>
            </a:r>
            <a:r>
              <a:rPr lang="fr-CH" sz="1400" dirty="0"/>
              <a:t> </a:t>
            </a:r>
            <a:r>
              <a:rPr lang="fr-CH" sz="1400" dirty="0" err="1"/>
              <a:t>authorities</a:t>
            </a:r>
            <a:endParaRPr lang="fr-CH" sz="1400" dirty="0"/>
          </a:p>
          <a:p>
            <a:pPr marL="171450" lvl="1" indent="-171450" algn="just" defTabSz="444500" fontAlgn="base">
              <a:spcBef>
                <a:spcPts val="0"/>
              </a:spcBef>
              <a:spcAft>
                <a:spcPts val="1200"/>
              </a:spcAft>
              <a:buClr>
                <a:schemeClr val="accent1"/>
              </a:buClr>
              <a:buSzPct val="100000"/>
              <a:buFont typeface="Arial" panose="020B0604020202020204" pitchFamily="34" charset="0"/>
              <a:buChar char="•"/>
            </a:pPr>
            <a:r>
              <a:rPr lang="fr-CH" sz="1400" dirty="0" smtClean="0"/>
              <a:t>Management </a:t>
            </a:r>
            <a:r>
              <a:rPr lang="fr-CH" sz="1400" dirty="0"/>
              <a:t>of </a:t>
            </a:r>
            <a:r>
              <a:rPr lang="fr-CH" sz="1400" b="1" dirty="0" err="1"/>
              <a:t>tax</a:t>
            </a:r>
            <a:r>
              <a:rPr lang="fr-CH" sz="1400" b="1" dirty="0"/>
              <a:t> compliance obligations </a:t>
            </a:r>
            <a:r>
              <a:rPr lang="fr-CH" sz="1400" dirty="0" err="1"/>
              <a:t>will</a:t>
            </a:r>
            <a:r>
              <a:rPr lang="fr-CH" sz="1400" dirty="0"/>
              <a:t> </a:t>
            </a:r>
            <a:r>
              <a:rPr lang="fr-CH" sz="1400" dirty="0" err="1"/>
              <a:t>become</a:t>
            </a:r>
            <a:r>
              <a:rPr lang="fr-CH" sz="1400" dirty="0"/>
              <a:t> more </a:t>
            </a:r>
            <a:r>
              <a:rPr lang="fr-CH" sz="1400" dirty="0" err="1"/>
              <a:t>intricate</a:t>
            </a:r>
            <a:endParaRPr lang="fr-CH" sz="1400" dirty="0"/>
          </a:p>
          <a:p>
            <a:pPr marL="171450" lvl="1" indent="-171450" algn="just" defTabSz="444500" fontAlgn="base">
              <a:spcBef>
                <a:spcPts val="0"/>
              </a:spcBef>
              <a:spcAft>
                <a:spcPts val="1200"/>
              </a:spcAft>
              <a:buClr>
                <a:schemeClr val="accent1"/>
              </a:buClr>
              <a:buSzPct val="100000"/>
              <a:buFont typeface="Arial" panose="020B0604020202020204" pitchFamily="34" charset="0"/>
              <a:buChar char="•"/>
            </a:pPr>
            <a:r>
              <a:rPr lang="fr-CH" sz="1400" dirty="0"/>
              <a:t>Impact on </a:t>
            </a:r>
            <a:r>
              <a:rPr lang="fr-CH" sz="1400" b="1" dirty="0" err="1"/>
              <a:t>existing</a:t>
            </a:r>
            <a:r>
              <a:rPr lang="fr-CH" sz="1400" b="1" dirty="0"/>
              <a:t> and new </a:t>
            </a:r>
            <a:r>
              <a:rPr lang="fr-CH" sz="1400" b="1" dirty="0" err="1"/>
              <a:t>investments</a:t>
            </a:r>
            <a:endParaRPr lang="fr-CH" sz="1400" b="1" dirty="0"/>
          </a:p>
          <a:p>
            <a:pPr>
              <a:spcAft>
                <a:spcPts val="1200"/>
              </a:spcAft>
            </a:pPr>
            <a:endParaRPr lang="fr-BE" sz="1400" dirty="0"/>
          </a:p>
        </p:txBody>
      </p:sp>
      <p:sp>
        <p:nvSpPr>
          <p:cNvPr id="5" name="Text Placeholder 4">
            <a:extLst>
              <a:ext uri="{FF2B5EF4-FFF2-40B4-BE49-F238E27FC236}">
                <a16:creationId xmlns:a16="http://schemas.microsoft.com/office/drawing/2014/main" xmlns="" id="{131E0C64-D6F3-44B0-B156-ACA5FC84DB7E}"/>
              </a:ext>
            </a:extLst>
          </p:cNvPr>
          <p:cNvSpPr>
            <a:spLocks noGrp="1"/>
          </p:cNvSpPr>
          <p:nvPr>
            <p:ph type="body" sz="quarter" idx="14"/>
          </p:nvPr>
        </p:nvSpPr>
        <p:spPr/>
        <p:txBody>
          <a:bodyPr/>
          <a:lstStyle/>
          <a:p>
            <a:r>
              <a:rPr lang="fr-BE" sz="2800" dirty="0"/>
              <a:t>CONCLUSION</a:t>
            </a:r>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656" r="10642"/>
          <a:stretch/>
        </p:blipFill>
        <p:spPr>
          <a:xfrm>
            <a:off x="0" y="1267326"/>
            <a:ext cx="4042611" cy="5590674"/>
          </a:xfrm>
          <a:prstGeom prst="rect">
            <a:avLst/>
          </a:prstGeom>
        </p:spPr>
      </p:pic>
    </p:spTree>
    <p:extLst>
      <p:ext uri="{BB962C8B-B14F-4D97-AF65-F5344CB8AC3E}">
        <p14:creationId xmlns:p14="http://schemas.microsoft.com/office/powerpoint/2010/main" val="70852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96253" y="2719137"/>
            <a:ext cx="8815137" cy="1376613"/>
          </a:xfrm>
        </p:spPr>
        <p:txBody>
          <a:bodyPr>
            <a:normAutofit/>
          </a:bodyPr>
          <a:lstStyle/>
          <a:p>
            <a:pPr marL="0" indent="0" algn="ctr">
              <a:buNone/>
            </a:pPr>
            <a:r>
              <a:rPr lang="en-GB" sz="3600" b="1" dirty="0"/>
              <a:t>2. </a:t>
            </a:r>
            <a:r>
              <a:rPr lang="en-GB" sz="3600" b="1" dirty="0" smtClean="0"/>
              <a:t>MANDATORY DISCLOSURE REGIME</a:t>
            </a:r>
          </a:p>
          <a:p>
            <a:pPr marL="0" indent="0" algn="ctr">
              <a:buNone/>
            </a:pPr>
            <a:r>
              <a:rPr lang="en-GB" sz="3600" b="1" cap="all" dirty="0" smtClean="0"/>
              <a:t>(DAC 6)</a:t>
            </a:r>
            <a:endParaRPr lang="fr-BE" sz="3600" b="1" cap="all" dirty="0"/>
          </a:p>
        </p:txBody>
      </p:sp>
    </p:spTree>
    <p:extLst>
      <p:ext uri="{BB962C8B-B14F-4D97-AF65-F5344CB8AC3E}">
        <p14:creationId xmlns:p14="http://schemas.microsoft.com/office/powerpoint/2010/main" val="3999568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marL="0" indent="0"/>
            <a:r>
              <a:rPr lang="fr-BE" cap="all" dirty="0" smtClean="0"/>
              <a:t>Introductio</a:t>
            </a:r>
            <a:r>
              <a:rPr lang="fr-BE" cap="all" dirty="0"/>
              <a:t>n</a:t>
            </a:r>
            <a:endParaRPr lang="fr-BE" cap="all" dirty="0"/>
          </a:p>
        </p:txBody>
      </p:sp>
      <p:sp>
        <p:nvSpPr>
          <p:cNvPr id="6" name="Text Placeholder 5"/>
          <p:cNvSpPr>
            <a:spLocks noGrp="1"/>
          </p:cNvSpPr>
          <p:nvPr>
            <p:ph type="body" sz="quarter" idx="13"/>
          </p:nvPr>
        </p:nvSpPr>
        <p:spPr/>
        <p:txBody>
          <a:bodyPr/>
          <a:lstStyle/>
          <a:p>
            <a:r>
              <a:rPr lang="fr-BE" dirty="0"/>
              <a:t>01</a:t>
            </a:r>
          </a:p>
        </p:txBody>
      </p:sp>
      <p:sp>
        <p:nvSpPr>
          <p:cNvPr id="5" name="Text Placeholder 4"/>
          <p:cNvSpPr>
            <a:spLocks noGrp="1"/>
          </p:cNvSpPr>
          <p:nvPr>
            <p:ph type="body" sz="quarter" idx="10"/>
          </p:nvPr>
        </p:nvSpPr>
        <p:spPr/>
        <p:txBody>
          <a:bodyPr>
            <a:noAutofit/>
          </a:bodyPr>
          <a:lstStyle/>
          <a:p>
            <a:pPr marL="285750" indent="-285750" algn="just">
              <a:buClr>
                <a:srgbClr val="009EC0"/>
              </a:buClr>
              <a:buFont typeface="Arial" panose="020B0604020202020204" pitchFamily="34" charset="0"/>
              <a:buChar char="•"/>
            </a:pPr>
            <a:r>
              <a:rPr lang="en-US" sz="1400" dirty="0" smtClean="0"/>
              <a:t>The </a:t>
            </a:r>
            <a:r>
              <a:rPr lang="en-US" sz="1400" dirty="0"/>
              <a:t>6th EU Directive on Administrative Cooperation (“</a:t>
            </a:r>
            <a:r>
              <a:rPr lang="en-US" sz="1400" b="1" dirty="0"/>
              <a:t>DAC 6</a:t>
            </a:r>
            <a:r>
              <a:rPr lang="en-US" sz="1400" dirty="0"/>
              <a:t>”) aims at the disclosure, by EU intermediaries, of </a:t>
            </a:r>
            <a:r>
              <a:rPr lang="en-US" sz="1400" b="1" dirty="0"/>
              <a:t>potentially aggressive tax planning arrangements </a:t>
            </a:r>
            <a:r>
              <a:rPr lang="en-US" sz="1400" dirty="0"/>
              <a:t>of a cross-border dimension. </a:t>
            </a:r>
          </a:p>
          <a:p>
            <a:pPr marL="285750" indent="-285750" algn="just">
              <a:buClr>
                <a:srgbClr val="009EC0"/>
              </a:buClr>
              <a:buFont typeface="Arial" panose="020B0604020202020204" pitchFamily="34" charset="0"/>
              <a:buChar char="•"/>
            </a:pPr>
            <a:r>
              <a:rPr lang="en-US" sz="1400" dirty="0"/>
              <a:t>The Luxembourg government agreed on a </a:t>
            </a:r>
            <a:r>
              <a:rPr lang="en-US" sz="1400" b="1" dirty="0"/>
              <a:t>first draft law on 27 July 2019</a:t>
            </a:r>
            <a:r>
              <a:rPr lang="en-US" sz="1400" dirty="0"/>
              <a:t>. The wording of the Luxembourg draft law </a:t>
            </a:r>
            <a:r>
              <a:rPr lang="en-US" sz="1400" b="1" dirty="0"/>
              <a:t>largely resembles the one of DAC 6 </a:t>
            </a:r>
            <a:r>
              <a:rPr lang="en-US" sz="1400" dirty="0"/>
              <a:t>and commentaries to the draft law provide only few explanations on how the reporting will be implemented in practice.</a:t>
            </a:r>
          </a:p>
          <a:p>
            <a:pPr marL="285750" indent="-285750" algn="just">
              <a:buClr>
                <a:srgbClr val="009EC0"/>
              </a:buClr>
              <a:buFont typeface="Arial" panose="020B0604020202020204" pitchFamily="34" charset="0"/>
              <a:buChar char="•"/>
            </a:pPr>
            <a:r>
              <a:rPr lang="en-US" sz="1400" dirty="0"/>
              <a:t>Arrangements that come within the scope of at least one of the </a:t>
            </a:r>
            <a:r>
              <a:rPr lang="en-US" sz="1400" b="1" dirty="0"/>
              <a:t>hallmarks</a:t>
            </a:r>
            <a:r>
              <a:rPr lang="en-US" sz="1400" dirty="0"/>
              <a:t> defined in Appendix IV to DAC 6 may need to be reported under the mandatory disclosure regime. However, the reporting obligations are </a:t>
            </a:r>
            <a:r>
              <a:rPr lang="en-US" sz="1400" b="1" dirty="0"/>
              <a:t>limited to “cross-border” situations</a:t>
            </a:r>
            <a:r>
              <a:rPr lang="en-US" sz="1400" dirty="0"/>
              <a:t>, namely those involving either more than one member state or a member state and a third country. </a:t>
            </a:r>
          </a:p>
          <a:p>
            <a:pPr marL="285750" indent="-285750" algn="just">
              <a:buClr>
                <a:srgbClr val="009EC0"/>
              </a:buClr>
              <a:buFont typeface="Arial" panose="020B0604020202020204" pitchFamily="34" charset="0"/>
              <a:buChar char="•"/>
            </a:pPr>
            <a:r>
              <a:rPr lang="fr-FR" sz="1400" dirty="0"/>
              <a:t>On 14 </a:t>
            </a:r>
            <a:r>
              <a:rPr lang="fr-FR" sz="1400" dirty="0" err="1"/>
              <a:t>February</a:t>
            </a:r>
            <a:r>
              <a:rPr lang="fr-FR" sz="1400" dirty="0"/>
              <a:t> 2020, the Luxembourg </a:t>
            </a:r>
            <a:r>
              <a:rPr lang="fr-FR" sz="1400" dirty="0" err="1"/>
              <a:t>government</a:t>
            </a:r>
            <a:r>
              <a:rPr lang="fr-FR" sz="1400" dirty="0"/>
              <a:t> </a:t>
            </a:r>
            <a:r>
              <a:rPr lang="fr-FR" sz="1400" dirty="0" err="1"/>
              <a:t>published</a:t>
            </a:r>
            <a:r>
              <a:rPr lang="fr-FR" sz="1400" dirty="0"/>
              <a:t> an </a:t>
            </a:r>
            <a:r>
              <a:rPr lang="fr-FR" sz="1400" b="1" dirty="0" err="1"/>
              <a:t>amended</a:t>
            </a:r>
            <a:r>
              <a:rPr lang="fr-FR" sz="1400" b="1" dirty="0"/>
              <a:t> </a:t>
            </a:r>
            <a:r>
              <a:rPr lang="fr-FR" sz="1400" b="1" dirty="0" err="1"/>
              <a:t>draft</a:t>
            </a:r>
            <a:r>
              <a:rPr lang="fr-FR" sz="1400" b="1" dirty="0"/>
              <a:t> </a:t>
            </a:r>
            <a:r>
              <a:rPr lang="fr-FR" sz="1400" b="1" dirty="0" err="1"/>
              <a:t>law</a:t>
            </a:r>
            <a:r>
              <a:rPr lang="fr-FR" sz="1400" b="1" dirty="0"/>
              <a:t> </a:t>
            </a:r>
            <a:r>
              <a:rPr lang="fr-FR" sz="1400" dirty="0" err="1"/>
              <a:t>further</a:t>
            </a:r>
            <a:r>
              <a:rPr lang="fr-FR" sz="1400" dirty="0"/>
              <a:t> to </a:t>
            </a:r>
            <a:r>
              <a:rPr lang="fr-FR" sz="1400" dirty="0" err="1"/>
              <a:t>formal</a:t>
            </a:r>
            <a:r>
              <a:rPr lang="fr-FR" sz="1400" dirty="0"/>
              <a:t> objections </a:t>
            </a:r>
            <a:r>
              <a:rPr lang="fr-FR" sz="1400" dirty="0" err="1"/>
              <a:t>issued</a:t>
            </a:r>
            <a:r>
              <a:rPr lang="fr-FR" sz="1400" dirty="0"/>
              <a:t> by the Luxembourg Council of State. As per the </a:t>
            </a:r>
            <a:r>
              <a:rPr lang="fr-FR" sz="1400" dirty="0" err="1"/>
              <a:t>amended</a:t>
            </a:r>
            <a:r>
              <a:rPr lang="fr-FR" sz="1400" dirty="0"/>
              <a:t> </a:t>
            </a:r>
            <a:r>
              <a:rPr lang="fr-FR" sz="1400" dirty="0" err="1"/>
              <a:t>draft</a:t>
            </a:r>
            <a:r>
              <a:rPr lang="fr-FR" sz="1400" dirty="0"/>
              <a:t> </a:t>
            </a:r>
            <a:r>
              <a:rPr lang="fr-FR" sz="1400" dirty="0" err="1"/>
              <a:t>law</a:t>
            </a:r>
            <a:r>
              <a:rPr lang="fr-FR" sz="1400" dirty="0"/>
              <a:t>, the </a:t>
            </a:r>
            <a:r>
              <a:rPr lang="en-US" sz="1400" dirty="0"/>
              <a:t>exemption from reporting obligations applicable to </a:t>
            </a:r>
            <a:r>
              <a:rPr lang="en-US" sz="1400" b="1" dirty="0"/>
              <a:t>intermediaries subject to professional secrecy </a:t>
            </a:r>
            <a:r>
              <a:rPr lang="fr-FR" sz="1400" dirty="0"/>
              <a:t>has </a:t>
            </a:r>
            <a:r>
              <a:rPr lang="fr-FR" sz="1400" dirty="0" err="1"/>
              <a:t>notably</a:t>
            </a:r>
            <a:r>
              <a:rPr lang="fr-FR" sz="1400" dirty="0"/>
              <a:t> been </a:t>
            </a:r>
            <a:r>
              <a:rPr lang="fr-FR" sz="1400" dirty="0" err="1"/>
              <a:t>extended</a:t>
            </a:r>
            <a:r>
              <a:rPr lang="fr-FR" sz="1400" dirty="0"/>
              <a:t> to </a:t>
            </a:r>
            <a:r>
              <a:rPr lang="fr-FR" sz="1400" dirty="0" err="1"/>
              <a:t>cover</a:t>
            </a:r>
            <a:r>
              <a:rPr lang="fr-FR" sz="1400" dirty="0"/>
              <a:t> </a:t>
            </a:r>
            <a:r>
              <a:rPr lang="fr-FR" sz="1400" dirty="0" err="1"/>
              <a:t>auditors</a:t>
            </a:r>
            <a:r>
              <a:rPr lang="fr-FR" sz="1400" dirty="0"/>
              <a:t> and </a:t>
            </a:r>
            <a:r>
              <a:rPr lang="fr-FR" sz="1400" dirty="0" err="1"/>
              <a:t>chartered</a:t>
            </a:r>
            <a:r>
              <a:rPr lang="fr-FR" sz="1400" dirty="0"/>
              <a:t> </a:t>
            </a:r>
            <a:r>
              <a:rPr lang="fr-FR" sz="1400" dirty="0" err="1"/>
              <a:t>accountants</a:t>
            </a:r>
            <a:r>
              <a:rPr lang="fr-FR" sz="1400" dirty="0"/>
              <a:t> and the </a:t>
            </a:r>
            <a:r>
              <a:rPr lang="lb-LU" sz="1400" dirty="0"/>
              <a:t>requirement for</a:t>
            </a:r>
            <a:r>
              <a:rPr lang="en-US" sz="1400" dirty="0"/>
              <a:t> intermediaries subject to professional secrecy to </a:t>
            </a:r>
            <a:r>
              <a:rPr lang="en-US" sz="1400" b="1" dirty="0"/>
              <a:t>report anonymous information of a general nature </a:t>
            </a:r>
            <a:r>
              <a:rPr lang="en-US" sz="1400" b="1" dirty="0" smtClean="0"/>
              <a:t>has </a:t>
            </a:r>
            <a:r>
              <a:rPr lang="en-US" sz="1400" b="1" dirty="0"/>
              <a:t>been removed</a:t>
            </a:r>
            <a:r>
              <a:rPr lang="en-US" sz="1400" dirty="0"/>
              <a:t>. </a:t>
            </a:r>
            <a:endParaRPr lang="fr-FR" sz="1400" dirty="0"/>
          </a:p>
          <a:p>
            <a:pPr marL="285750" indent="-285750" algn="just">
              <a:buClr>
                <a:srgbClr val="009EC0"/>
              </a:buClr>
              <a:buFont typeface="Arial" panose="020B0604020202020204" pitchFamily="34" charset="0"/>
              <a:buChar char="•"/>
            </a:pPr>
            <a:r>
              <a:rPr lang="en-GB" sz="1400" dirty="0" smtClean="0"/>
              <a:t>If an arrangement is reportable, the intermediary covered by professional secrecy must notify, within 10 days, either (</a:t>
            </a:r>
            <a:r>
              <a:rPr lang="en-GB" sz="1400" dirty="0" err="1" smtClean="0"/>
              <a:t>i</a:t>
            </a:r>
            <a:r>
              <a:rPr lang="en-GB" sz="1400" dirty="0" smtClean="0"/>
              <a:t>) the other Luxembourg intermediaries involved, or (ii) in the absence of other intermediaries (or if all intermediaries rely on professional secrecy), the taxpayer, of the fact that an arrangement is reportable. The taxpayer and an intermediary may agree that, notwithstanding this privilege, an intermediary should handle DAC 6 reporting on behalf of the client (a </a:t>
            </a:r>
            <a:r>
              <a:rPr lang="en-GB" sz="1400" b="1" dirty="0" smtClean="0"/>
              <a:t>“waiver”   of privilege</a:t>
            </a:r>
            <a:r>
              <a:rPr lang="en-GB" sz="1400" dirty="0" smtClean="0"/>
              <a:t>).</a:t>
            </a:r>
          </a:p>
          <a:p>
            <a:pPr algn="just"/>
            <a:endParaRPr lang="en-US" sz="1100" dirty="0"/>
          </a:p>
          <a:p>
            <a:pPr algn="just"/>
            <a:endParaRPr lang="en-US" sz="1100" dirty="0"/>
          </a:p>
          <a:p>
            <a:pPr lvl="1" algn="just"/>
            <a:endParaRPr lang="fr-BE" sz="1100" dirty="0"/>
          </a:p>
          <a:p>
            <a:pPr marL="228600" indent="-228600" algn="just">
              <a:buAutoNum type="arabicPeriod"/>
            </a:pPr>
            <a:endParaRPr lang="fr-BE" sz="1100" dirty="0"/>
          </a:p>
          <a:p>
            <a:pPr marL="228600" indent="-228600" algn="just">
              <a:buAutoNum type="arabicPeriod"/>
            </a:pPr>
            <a:endParaRPr lang="fr-BE" sz="1100" dirty="0"/>
          </a:p>
          <a:p>
            <a:pPr marL="228600" indent="-228600" algn="just">
              <a:buAutoNum type="arabicPeriod"/>
            </a:pPr>
            <a:endParaRPr lang="fr-BE" sz="1100" dirty="0"/>
          </a:p>
        </p:txBody>
      </p:sp>
    </p:spTree>
    <p:extLst>
      <p:ext uri="{BB962C8B-B14F-4D97-AF65-F5344CB8AC3E}">
        <p14:creationId xmlns:p14="http://schemas.microsoft.com/office/powerpoint/2010/main" val="1746967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02</a:t>
            </a:r>
          </a:p>
        </p:txBody>
      </p:sp>
      <p:sp>
        <p:nvSpPr>
          <p:cNvPr id="2" name="Text Placeholder 1"/>
          <p:cNvSpPr>
            <a:spLocks noGrp="1"/>
          </p:cNvSpPr>
          <p:nvPr>
            <p:ph type="body" sz="quarter" idx="10"/>
          </p:nvPr>
        </p:nvSpPr>
        <p:spPr>
          <a:xfrm>
            <a:off x="4152900" y="1364695"/>
            <a:ext cx="4699000" cy="4842032"/>
          </a:xfrm>
        </p:spPr>
        <p:txBody>
          <a:bodyPr>
            <a:noAutofit/>
          </a:bodyPr>
          <a:lstStyle/>
          <a:p>
            <a:pPr marL="171450" lvl="1" indent="-171450" algn="just" defTabSz="444500" fontAlgn="base">
              <a:spcBef>
                <a:spcPts val="0"/>
              </a:spcBef>
              <a:spcAft>
                <a:spcPts val="1200"/>
              </a:spcAft>
              <a:buClr>
                <a:schemeClr val="accent1"/>
              </a:buClr>
              <a:buSzPct val="100000"/>
              <a:buFont typeface="Arial" pitchFamily="34" charset="0"/>
              <a:buChar char="•"/>
            </a:pPr>
            <a:r>
              <a:rPr lang="fr-CH" sz="1400" dirty="0" err="1"/>
              <a:t>According</a:t>
            </a:r>
            <a:r>
              <a:rPr lang="fr-CH" sz="1400" dirty="0"/>
              <a:t> to the Final Report on BEPS Action 12, </a:t>
            </a:r>
            <a:r>
              <a:rPr lang="fr-CH" sz="1400" dirty="0" err="1"/>
              <a:t>mandatory</a:t>
            </a:r>
            <a:r>
              <a:rPr lang="fr-CH" sz="1400" dirty="0"/>
              <a:t> </a:t>
            </a:r>
            <a:r>
              <a:rPr lang="fr-CH" sz="1400" dirty="0" err="1"/>
              <a:t>disclosure</a:t>
            </a:r>
            <a:r>
              <a:rPr lang="fr-CH" sz="1400" dirty="0"/>
              <a:t> </a:t>
            </a:r>
            <a:r>
              <a:rPr lang="fr-CH" sz="1400" dirty="0" err="1"/>
              <a:t>regimes</a:t>
            </a:r>
            <a:r>
              <a:rPr lang="fr-CH" sz="1400" dirty="0"/>
              <a:t> </a:t>
            </a:r>
            <a:r>
              <a:rPr lang="fr-CH" sz="1400" dirty="0" err="1"/>
              <a:t>should</a:t>
            </a:r>
            <a:r>
              <a:rPr lang="fr-CH" sz="1400" dirty="0"/>
              <a:t> </a:t>
            </a:r>
            <a:r>
              <a:rPr lang="fr-CH" sz="1400" dirty="0" err="1"/>
              <a:t>satisfy</a:t>
            </a:r>
            <a:r>
              <a:rPr lang="fr-CH" sz="1400" dirty="0"/>
              <a:t> the </a:t>
            </a:r>
            <a:r>
              <a:rPr lang="fr-CH" sz="1400" dirty="0" err="1"/>
              <a:t>following</a:t>
            </a:r>
            <a:r>
              <a:rPr lang="fr-CH" sz="1400" dirty="0"/>
              <a:t> </a:t>
            </a:r>
            <a:r>
              <a:rPr lang="fr-CH" sz="1400" b="1" dirty="0"/>
              <a:t>design </a:t>
            </a:r>
            <a:r>
              <a:rPr lang="fr-CH" sz="1400" b="1" dirty="0" err="1"/>
              <a:t>principles</a:t>
            </a:r>
            <a:r>
              <a:rPr lang="fr-CH" sz="1400" dirty="0"/>
              <a:t>:</a:t>
            </a:r>
          </a:p>
          <a:p>
            <a:pPr marL="523875" lvl="2" indent="-171450" algn="just" defTabSz="444500" fontAlgn="base">
              <a:spcBef>
                <a:spcPts val="0"/>
              </a:spcBef>
              <a:spcAft>
                <a:spcPts val="1200"/>
              </a:spcAft>
              <a:buClr>
                <a:schemeClr val="accent1"/>
              </a:buClr>
              <a:buSzPct val="100000"/>
              <a:buFont typeface="Arial" pitchFamily="34" charset="0"/>
              <a:buChar char="•"/>
            </a:pPr>
            <a:r>
              <a:rPr lang="en-GB" sz="1400" dirty="0"/>
              <a:t>such regimes should be </a:t>
            </a:r>
            <a:r>
              <a:rPr lang="en-GB" sz="1400" b="1" dirty="0"/>
              <a:t>clear and easy to understand</a:t>
            </a:r>
            <a:r>
              <a:rPr lang="en-GB" sz="1400" dirty="0"/>
              <a:t> </a:t>
            </a:r>
          </a:p>
          <a:p>
            <a:pPr marL="523875" lvl="2" indent="-171450" algn="just" defTabSz="444500" fontAlgn="base">
              <a:spcBef>
                <a:spcPts val="0"/>
              </a:spcBef>
              <a:spcAft>
                <a:spcPts val="1200"/>
              </a:spcAft>
              <a:buClr>
                <a:schemeClr val="accent1"/>
              </a:buClr>
              <a:buSzPct val="100000"/>
              <a:buFont typeface="Arial" pitchFamily="34" charset="0"/>
              <a:buChar char="•"/>
            </a:pPr>
            <a:r>
              <a:rPr lang="en-GB" sz="1400" dirty="0"/>
              <a:t>they should </a:t>
            </a:r>
            <a:r>
              <a:rPr lang="en-GB" sz="1400" b="1" dirty="0"/>
              <a:t>balance additional compliance costs to taxpayers with the benefits obtained by the tax administration</a:t>
            </a:r>
          </a:p>
          <a:p>
            <a:pPr marL="171450" lvl="1" indent="-171450" algn="just" defTabSz="444500" fontAlgn="base">
              <a:spcBef>
                <a:spcPts val="0"/>
              </a:spcBef>
              <a:spcAft>
                <a:spcPts val="1200"/>
              </a:spcAft>
              <a:buClr>
                <a:schemeClr val="accent1"/>
              </a:buClr>
              <a:buSzPct val="100000"/>
              <a:buFont typeface="Arial" pitchFamily="34" charset="0"/>
              <a:buChar char="•"/>
            </a:pPr>
            <a:r>
              <a:rPr lang="fr-CH" sz="1400" dirty="0" err="1"/>
              <a:t>Specifically</a:t>
            </a:r>
            <a:r>
              <a:rPr lang="fr-CH" sz="1400" dirty="0"/>
              <a:t> </a:t>
            </a:r>
            <a:r>
              <a:rPr lang="fr-CH" sz="1400" dirty="0" err="1"/>
              <a:t>designed</a:t>
            </a:r>
            <a:r>
              <a:rPr lang="fr-CH" sz="1400" dirty="0"/>
              <a:t> to </a:t>
            </a:r>
            <a:r>
              <a:rPr lang="fr-CH" sz="1400" b="1" dirty="0" err="1"/>
              <a:t>detect</a:t>
            </a:r>
            <a:r>
              <a:rPr lang="fr-CH" sz="1400" b="1" dirty="0"/>
              <a:t> </a:t>
            </a:r>
            <a:r>
              <a:rPr lang="fr-CH" sz="1400" b="1" dirty="0" err="1"/>
              <a:t>tax</a:t>
            </a:r>
            <a:r>
              <a:rPr lang="fr-CH" sz="1400" b="1" dirty="0"/>
              <a:t> planning </a:t>
            </a:r>
            <a:r>
              <a:rPr lang="fr-CH" sz="1400" b="1" dirty="0" err="1"/>
              <a:t>schemes</a:t>
            </a:r>
            <a:r>
              <a:rPr lang="fr-CH" sz="1400" b="1" dirty="0"/>
              <a:t> </a:t>
            </a:r>
            <a:r>
              <a:rPr lang="fr-CH" sz="1400" b="1" dirty="0" err="1"/>
              <a:t>that</a:t>
            </a:r>
            <a:r>
              <a:rPr lang="fr-CH" sz="1400" b="1" dirty="0"/>
              <a:t> exploit the </a:t>
            </a:r>
            <a:r>
              <a:rPr lang="fr-CH" sz="1400" b="1" dirty="0" err="1"/>
              <a:t>vulnerabilities</a:t>
            </a:r>
            <a:r>
              <a:rPr lang="fr-CH" sz="1400" b="1" dirty="0"/>
              <a:t> in the </a:t>
            </a:r>
            <a:r>
              <a:rPr lang="fr-CH" sz="1400" b="1" dirty="0" err="1"/>
              <a:t>tax</a:t>
            </a:r>
            <a:r>
              <a:rPr lang="fr-CH" sz="1400" b="1" dirty="0"/>
              <a:t> </a:t>
            </a:r>
            <a:r>
              <a:rPr lang="fr-CH" sz="1400" b="1" dirty="0" err="1"/>
              <a:t>systems</a:t>
            </a:r>
            <a:endParaRPr lang="fr-CH" sz="1400" b="1" dirty="0"/>
          </a:p>
          <a:p>
            <a:pPr marL="171450" lvl="1" indent="-171450" algn="just" defTabSz="444500" fontAlgn="base">
              <a:spcBef>
                <a:spcPts val="0"/>
              </a:spcBef>
              <a:spcAft>
                <a:spcPts val="1200"/>
              </a:spcAft>
              <a:buClr>
                <a:schemeClr val="accent1"/>
              </a:buClr>
              <a:buSzPct val="100000"/>
              <a:buFont typeface="Arial" pitchFamily="34" charset="0"/>
              <a:buChar char="•"/>
            </a:pPr>
            <a:r>
              <a:rPr lang="fr-CH" sz="1400" dirty="0"/>
              <a:t>The main </a:t>
            </a:r>
            <a:r>
              <a:rPr lang="fr-CH" sz="1400" dirty="0" err="1"/>
              <a:t>purposes</a:t>
            </a:r>
            <a:r>
              <a:rPr lang="fr-CH" sz="1400" dirty="0"/>
              <a:t> of </a:t>
            </a:r>
            <a:r>
              <a:rPr lang="fr-CH" sz="1400" dirty="0" err="1"/>
              <a:t>such</a:t>
            </a:r>
            <a:r>
              <a:rPr lang="fr-CH" sz="1400" dirty="0"/>
              <a:t> </a:t>
            </a:r>
            <a:r>
              <a:rPr lang="fr-CH" sz="1400" dirty="0" err="1"/>
              <a:t>regimes</a:t>
            </a:r>
            <a:r>
              <a:rPr lang="fr-CH" sz="1400" dirty="0"/>
              <a:t> </a:t>
            </a:r>
            <a:r>
              <a:rPr lang="fr-CH" sz="1400" dirty="0" err="1"/>
              <a:t>is</a:t>
            </a:r>
            <a:r>
              <a:rPr lang="fr-CH" sz="1400" dirty="0"/>
              <a:t> to </a:t>
            </a:r>
            <a:r>
              <a:rPr lang="fr-CH" sz="1400" dirty="0" err="1"/>
              <a:t>increase</a:t>
            </a:r>
            <a:r>
              <a:rPr lang="fr-CH" sz="1400" dirty="0"/>
              <a:t> </a:t>
            </a:r>
            <a:r>
              <a:rPr lang="fr-CH" sz="1400" dirty="0" err="1"/>
              <a:t>transparency</a:t>
            </a:r>
            <a:r>
              <a:rPr lang="fr-CH" sz="1400" dirty="0"/>
              <a:t> by </a:t>
            </a:r>
            <a:r>
              <a:rPr lang="fr-CH" sz="1400" dirty="0" err="1"/>
              <a:t>providing</a:t>
            </a:r>
            <a:r>
              <a:rPr lang="fr-CH" sz="1400" dirty="0"/>
              <a:t> </a:t>
            </a:r>
            <a:r>
              <a:rPr lang="fr-CH" sz="1400" dirty="0" err="1"/>
              <a:t>tax</a:t>
            </a:r>
            <a:r>
              <a:rPr lang="fr-CH" sz="1400" dirty="0"/>
              <a:t> </a:t>
            </a:r>
            <a:r>
              <a:rPr lang="fr-CH" sz="1400" dirty="0" err="1"/>
              <a:t>authorities</a:t>
            </a:r>
            <a:r>
              <a:rPr lang="fr-CH" sz="1400" dirty="0"/>
              <a:t> </a:t>
            </a:r>
            <a:r>
              <a:rPr lang="fr-CH" sz="1400" dirty="0" err="1"/>
              <a:t>with</a:t>
            </a:r>
            <a:r>
              <a:rPr lang="fr-CH" sz="1400" dirty="0"/>
              <a:t> </a:t>
            </a:r>
            <a:r>
              <a:rPr lang="fr-CH" sz="1400" b="1" dirty="0" err="1"/>
              <a:t>early</a:t>
            </a:r>
            <a:r>
              <a:rPr lang="fr-CH" sz="1400" b="1" dirty="0"/>
              <a:t> information </a:t>
            </a:r>
            <a:r>
              <a:rPr lang="fr-CH" sz="1400" b="1" dirty="0" err="1"/>
              <a:t>regarding</a:t>
            </a:r>
            <a:r>
              <a:rPr lang="fr-CH" sz="1400" b="1" dirty="0"/>
              <a:t> </a:t>
            </a:r>
            <a:r>
              <a:rPr lang="fr-CH" sz="1400" b="1" dirty="0" err="1"/>
              <a:t>potentially</a:t>
            </a:r>
            <a:r>
              <a:rPr lang="fr-CH" sz="1400" b="1" dirty="0"/>
              <a:t> </a:t>
            </a:r>
            <a:r>
              <a:rPr lang="fr-CH" sz="1400" b="1" dirty="0" err="1"/>
              <a:t>aggressive</a:t>
            </a:r>
            <a:r>
              <a:rPr lang="fr-CH" sz="1400" b="1" dirty="0"/>
              <a:t> or abusive </a:t>
            </a:r>
            <a:r>
              <a:rPr lang="fr-CH" sz="1400" b="1" dirty="0" err="1"/>
              <a:t>tax</a:t>
            </a:r>
            <a:r>
              <a:rPr lang="fr-CH" sz="1400" b="1" dirty="0"/>
              <a:t> planning </a:t>
            </a:r>
            <a:r>
              <a:rPr lang="fr-CH" sz="1400" b="1" dirty="0" err="1"/>
              <a:t>schemes</a:t>
            </a:r>
            <a:r>
              <a:rPr lang="fr-CH" sz="1400" dirty="0"/>
              <a:t> and to </a:t>
            </a:r>
            <a:r>
              <a:rPr lang="fr-CH" sz="1400" b="1" dirty="0" err="1"/>
              <a:t>identify</a:t>
            </a:r>
            <a:r>
              <a:rPr lang="fr-CH" sz="1400" b="1" dirty="0"/>
              <a:t> the </a:t>
            </a:r>
            <a:r>
              <a:rPr lang="fr-CH" sz="1400" b="1" dirty="0" err="1"/>
              <a:t>promoters</a:t>
            </a:r>
            <a:r>
              <a:rPr lang="fr-CH" sz="1400" b="1" dirty="0"/>
              <a:t> and </a:t>
            </a:r>
            <a:r>
              <a:rPr lang="fr-CH" sz="1400" b="1" dirty="0" err="1"/>
              <a:t>users</a:t>
            </a:r>
            <a:r>
              <a:rPr lang="fr-CH" sz="1400" b="1" dirty="0"/>
              <a:t> of </a:t>
            </a:r>
            <a:r>
              <a:rPr lang="fr-CH" sz="1400" b="1" dirty="0" err="1"/>
              <a:t>those</a:t>
            </a:r>
            <a:r>
              <a:rPr lang="fr-CH" sz="1400" b="1" dirty="0"/>
              <a:t> </a:t>
            </a:r>
            <a:r>
              <a:rPr lang="fr-CH" sz="1400" b="1" dirty="0" err="1"/>
              <a:t>schemes</a:t>
            </a:r>
            <a:endParaRPr lang="fr-CH" sz="1400" b="1" dirty="0"/>
          </a:p>
          <a:p>
            <a:pPr marL="171450" lvl="1" indent="-171450" algn="just" defTabSz="444500" fontAlgn="base">
              <a:spcBef>
                <a:spcPts val="0"/>
              </a:spcBef>
              <a:spcAft>
                <a:spcPts val="1200"/>
              </a:spcAft>
              <a:buClr>
                <a:schemeClr val="accent1"/>
              </a:buClr>
              <a:buSzPct val="100000"/>
              <a:buFont typeface="Arial" pitchFamily="34" charset="0"/>
              <a:buChar char="•"/>
            </a:pPr>
            <a:r>
              <a:rPr lang="fr-CH" sz="1400" b="1" dirty="0" err="1"/>
              <a:t>Deterrence</a:t>
            </a:r>
            <a:r>
              <a:rPr lang="fr-CH" sz="1400" b="1" dirty="0"/>
              <a:t> </a:t>
            </a:r>
            <a:r>
              <a:rPr lang="fr-CH" sz="1400" dirty="0" err="1"/>
              <a:t>is</a:t>
            </a:r>
            <a:r>
              <a:rPr lang="fr-CH" sz="1400" dirty="0"/>
              <a:t> </a:t>
            </a:r>
            <a:r>
              <a:rPr lang="fr-CH" sz="1400" dirty="0" err="1"/>
              <a:t>another</a:t>
            </a:r>
            <a:r>
              <a:rPr lang="fr-CH" sz="1400" dirty="0"/>
              <a:t> objective as </a:t>
            </a:r>
            <a:r>
              <a:rPr lang="fr-CH" sz="1400" dirty="0" err="1"/>
              <a:t>taxpayers</a:t>
            </a:r>
            <a:r>
              <a:rPr lang="fr-CH" sz="1400" dirty="0"/>
              <a:t> and </a:t>
            </a:r>
            <a:r>
              <a:rPr lang="fr-CH" sz="1400" dirty="0" err="1"/>
              <a:t>tax</a:t>
            </a:r>
            <a:r>
              <a:rPr lang="fr-CH" sz="1400" dirty="0"/>
              <a:t> </a:t>
            </a:r>
            <a:r>
              <a:rPr lang="fr-CH" sz="1400" dirty="0" err="1"/>
              <a:t>intermediaries</a:t>
            </a:r>
            <a:r>
              <a:rPr lang="fr-CH" sz="1400" dirty="0"/>
              <a:t> </a:t>
            </a:r>
            <a:r>
              <a:rPr lang="fr-CH" sz="1400" dirty="0" err="1"/>
              <a:t>may</a:t>
            </a:r>
            <a:r>
              <a:rPr lang="fr-CH" sz="1400" dirty="0"/>
              <a:t> </a:t>
            </a:r>
            <a:r>
              <a:rPr lang="fr-CH" sz="1400" dirty="0" err="1"/>
              <a:t>think</a:t>
            </a:r>
            <a:r>
              <a:rPr lang="fr-CH" sz="1400" dirty="0"/>
              <a:t> </a:t>
            </a:r>
            <a:r>
              <a:rPr lang="fr-CH" sz="1400" dirty="0" err="1"/>
              <a:t>twice</a:t>
            </a:r>
            <a:r>
              <a:rPr lang="fr-CH" sz="1400" dirty="0"/>
              <a:t> </a:t>
            </a:r>
            <a:r>
              <a:rPr lang="fr-CH" sz="1400" dirty="0" err="1"/>
              <a:t>before</a:t>
            </a:r>
            <a:r>
              <a:rPr lang="fr-CH" sz="1400" dirty="0"/>
              <a:t> </a:t>
            </a:r>
            <a:r>
              <a:rPr lang="fr-CH" sz="1400" dirty="0" err="1"/>
              <a:t>implementing</a:t>
            </a:r>
            <a:r>
              <a:rPr lang="fr-CH" sz="1400" dirty="0"/>
              <a:t>/ </a:t>
            </a:r>
            <a:r>
              <a:rPr lang="fr-CH" sz="1400" dirty="0" err="1"/>
              <a:t>proposing</a:t>
            </a:r>
            <a:r>
              <a:rPr lang="fr-CH" sz="1400" dirty="0"/>
              <a:t> a reportable </a:t>
            </a:r>
            <a:r>
              <a:rPr lang="fr-CH" sz="1400" dirty="0" err="1"/>
              <a:t>scheme</a:t>
            </a:r>
            <a:endParaRPr lang="fr-CH" sz="1400" dirty="0"/>
          </a:p>
          <a:p>
            <a:endParaRPr lang="fr-BE" sz="1400" dirty="0"/>
          </a:p>
        </p:txBody>
      </p:sp>
      <p:sp>
        <p:nvSpPr>
          <p:cNvPr id="5" name="Text Placeholder 4">
            <a:extLst>
              <a:ext uri="{FF2B5EF4-FFF2-40B4-BE49-F238E27FC236}">
                <a16:creationId xmlns:a16="http://schemas.microsoft.com/office/drawing/2014/main" xmlns="" id="{59364305-4406-431C-8B67-BD1ECCF233AA}"/>
              </a:ext>
            </a:extLst>
          </p:cNvPr>
          <p:cNvSpPr>
            <a:spLocks noGrp="1"/>
          </p:cNvSpPr>
          <p:nvPr>
            <p:ph type="body" sz="quarter" idx="14"/>
          </p:nvPr>
        </p:nvSpPr>
        <p:spPr>
          <a:xfrm>
            <a:off x="1212669" y="250523"/>
            <a:ext cx="7159544" cy="482600"/>
          </a:xfrm>
        </p:spPr>
        <p:txBody>
          <a:bodyPr/>
          <a:lstStyle/>
          <a:p>
            <a:r>
              <a:rPr lang="en-US" sz="2400" cap="all" dirty="0"/>
              <a:t>Design principles and main objectives</a:t>
            </a:r>
          </a:p>
        </p:txBody>
      </p:sp>
      <p:sp>
        <p:nvSpPr>
          <p:cNvPr id="6" name="Rectangle 5">
            <a:extLst>
              <a:ext uri="{FF2B5EF4-FFF2-40B4-BE49-F238E27FC236}">
                <a16:creationId xmlns:a16="http://schemas.microsoft.com/office/drawing/2014/main" xmlns="" id="{558DEAB5-9A4A-465C-8298-76E2319E4044}"/>
              </a:ext>
            </a:extLst>
          </p:cNvPr>
          <p:cNvSpPr/>
          <p:nvPr/>
        </p:nvSpPr>
        <p:spPr>
          <a:xfrm>
            <a:off x="751107" y="1364695"/>
            <a:ext cx="2734039" cy="38164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2" descr="Bildergebnis fÃ¼r beps action 12 final report">
            <a:extLst>
              <a:ext uri="{FF2B5EF4-FFF2-40B4-BE49-F238E27FC236}">
                <a16:creationId xmlns:a16="http://schemas.microsoft.com/office/drawing/2014/main" xmlns="" id="{69090010-0C10-47CD-8CC4-A53BA2391D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095" y="2046360"/>
            <a:ext cx="2705051" cy="313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49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96253" y="2719137"/>
            <a:ext cx="8815137" cy="1376613"/>
          </a:xfrm>
        </p:spPr>
        <p:txBody>
          <a:bodyPr>
            <a:normAutofit/>
          </a:bodyPr>
          <a:lstStyle/>
          <a:p>
            <a:pPr marL="0" indent="0" algn="ctr">
              <a:buNone/>
            </a:pPr>
            <a:r>
              <a:rPr lang="en-GB" sz="3600" b="1" dirty="0"/>
              <a:t>1. HYBRID MISMATCH RULES </a:t>
            </a:r>
            <a:br>
              <a:rPr lang="en-GB" sz="3600" b="1" dirty="0"/>
            </a:br>
            <a:r>
              <a:rPr lang="en-GB" sz="3600" b="1" dirty="0"/>
              <a:t>(ATAD 2)</a:t>
            </a:r>
            <a:endParaRPr lang="fr-BE" sz="3600" b="1" cap="all" dirty="0"/>
          </a:p>
        </p:txBody>
      </p:sp>
    </p:spTree>
    <p:extLst>
      <p:ext uri="{BB962C8B-B14F-4D97-AF65-F5344CB8AC3E}">
        <p14:creationId xmlns:p14="http://schemas.microsoft.com/office/powerpoint/2010/main" val="3999568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03</a:t>
            </a:r>
          </a:p>
        </p:txBody>
      </p:sp>
      <p:sp>
        <p:nvSpPr>
          <p:cNvPr id="2" name="Text Placeholder 1"/>
          <p:cNvSpPr>
            <a:spLocks noGrp="1"/>
          </p:cNvSpPr>
          <p:nvPr>
            <p:ph type="body" sz="quarter" idx="10"/>
          </p:nvPr>
        </p:nvSpPr>
        <p:spPr>
          <a:xfrm>
            <a:off x="4420998" y="1364695"/>
            <a:ext cx="4443602" cy="4842032"/>
          </a:xfrm>
        </p:spPr>
        <p:txBody>
          <a:bodyPr>
            <a:noAutofit/>
          </a:bodyPr>
          <a:lstStyle/>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Arrangements that come within the scope of </a:t>
            </a:r>
            <a:r>
              <a:rPr lang="en-US" sz="1400" b="1" dirty="0"/>
              <a:t>one of the hallmarks </a:t>
            </a:r>
            <a:r>
              <a:rPr lang="en-US" sz="1400" dirty="0"/>
              <a:t>may have to be reported under the mandatory disclosure regime</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Very broad understanding of the term </a:t>
            </a:r>
            <a:r>
              <a:rPr lang="en-US" sz="1400" b="1" dirty="0"/>
              <a:t>arrangement</a:t>
            </a:r>
            <a:r>
              <a:rPr lang="en-US" sz="1400" dirty="0"/>
              <a:t> (which may also include a series of arrangements)</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The regime is, however, </a:t>
            </a:r>
            <a:r>
              <a:rPr lang="en-US" sz="1400" b="1" dirty="0"/>
              <a:t>limited to cross-border arrangements </a:t>
            </a:r>
            <a:r>
              <a:rPr lang="en-US" sz="1400" dirty="0"/>
              <a:t>(involving more than one Member State or a Member State and a Third State)</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Moreover, many of the hallmarks are subject to a </a:t>
            </a:r>
            <a:r>
              <a:rPr lang="en-US" sz="1400" b="1" dirty="0"/>
              <a:t>threshold condition</a:t>
            </a:r>
            <a:r>
              <a:rPr lang="en-US" sz="1400" dirty="0"/>
              <a:t> (the main benefit test, “MBT”)</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The new regime is relevant for </a:t>
            </a:r>
            <a:r>
              <a:rPr lang="en-US" sz="1400" b="1" dirty="0"/>
              <a:t>all taxes </a:t>
            </a:r>
            <a:r>
              <a:rPr lang="en-US" sz="1400" dirty="0"/>
              <a:t>of any kind levied by, or on behalf of, an EU Member State or the Member State’s territorial or administrative subdivisions, including local authorities</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The regime does </a:t>
            </a:r>
            <a:r>
              <a:rPr lang="en-US" sz="1400" b="1" dirty="0"/>
              <a:t>not</a:t>
            </a:r>
            <a:r>
              <a:rPr lang="en-US" sz="1400" dirty="0"/>
              <a:t>, however, apply to </a:t>
            </a:r>
            <a:r>
              <a:rPr lang="en-US" sz="1400" b="1" dirty="0"/>
              <a:t>VAT, customs duties or social security contributions</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Luxembourg will implement </a:t>
            </a:r>
            <a:r>
              <a:rPr lang="en-US" sz="1400" b="1" dirty="0"/>
              <a:t>penalties of up to </a:t>
            </a:r>
            <a:br>
              <a:rPr lang="en-US" sz="1400" b="1" dirty="0"/>
            </a:br>
            <a:r>
              <a:rPr lang="en-US" sz="1400" b="1" dirty="0"/>
              <a:t>EUR 250,000</a:t>
            </a:r>
            <a:r>
              <a:rPr lang="en-US" sz="1400" dirty="0"/>
              <a:t> for non-compliance </a:t>
            </a:r>
            <a:endParaRPr lang="en-US" sz="1400" b="1" dirty="0"/>
          </a:p>
          <a:p>
            <a:endParaRPr lang="fr-BE" sz="1400" dirty="0"/>
          </a:p>
        </p:txBody>
      </p:sp>
      <p:sp>
        <p:nvSpPr>
          <p:cNvPr id="5" name="Text Placeholder 4">
            <a:extLst>
              <a:ext uri="{FF2B5EF4-FFF2-40B4-BE49-F238E27FC236}">
                <a16:creationId xmlns:a16="http://schemas.microsoft.com/office/drawing/2014/main" xmlns="" id="{59364305-4406-431C-8B67-BD1ECCF233AA}"/>
              </a:ext>
            </a:extLst>
          </p:cNvPr>
          <p:cNvSpPr>
            <a:spLocks noGrp="1"/>
          </p:cNvSpPr>
          <p:nvPr>
            <p:ph type="body" sz="quarter" idx="14"/>
          </p:nvPr>
        </p:nvSpPr>
        <p:spPr>
          <a:xfrm>
            <a:off x="1212669" y="250523"/>
            <a:ext cx="7159544" cy="482600"/>
          </a:xfrm>
        </p:spPr>
        <p:txBody>
          <a:bodyPr/>
          <a:lstStyle/>
          <a:p>
            <a:pPr>
              <a:spcBef>
                <a:spcPts val="600"/>
              </a:spcBef>
            </a:pPr>
            <a:r>
              <a:rPr lang="en-GB" sz="2000" cap="all" dirty="0"/>
              <a:t>Key features of the disclosure regime</a:t>
            </a:r>
            <a:endParaRPr lang="en-GB" sz="2000" cap="all" dirty="0">
              <a:solidFill>
                <a:schemeClr val="accent1"/>
              </a:solidFill>
            </a:endParaRPr>
          </a:p>
          <a:p>
            <a:pPr>
              <a:spcBef>
                <a:spcPts val="600"/>
              </a:spcBef>
            </a:pPr>
            <a:r>
              <a:rPr lang="en-US" sz="2000" dirty="0">
                <a:latin typeface="ITC Avant Garde Std Bk" panose="020B0502020202020204" pitchFamily="34" charset="0"/>
              </a:rPr>
              <a:t>Reportable arrangements</a:t>
            </a:r>
          </a:p>
        </p:txBody>
      </p:sp>
      <p:pic>
        <p:nvPicPr>
          <p:cNvPr id="6" name="Picture 26">
            <a:extLst>
              <a:ext uri="{FF2B5EF4-FFF2-40B4-BE49-F238E27FC236}">
                <a16:creationId xmlns:a16="http://schemas.microsoft.com/office/drawing/2014/main" xmlns="" id="{160F1CE1-4393-4B46-B715-6C64714612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719" r="13113"/>
          <a:stretch/>
        </p:blipFill>
        <p:spPr bwMode="auto">
          <a:xfrm>
            <a:off x="2244" y="1244600"/>
            <a:ext cx="4049056" cy="560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847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03</a:t>
            </a:r>
          </a:p>
        </p:txBody>
      </p:sp>
      <p:sp>
        <p:nvSpPr>
          <p:cNvPr id="2" name="Text Placeholder 1"/>
          <p:cNvSpPr>
            <a:spLocks noGrp="1"/>
          </p:cNvSpPr>
          <p:nvPr>
            <p:ph type="body" sz="quarter" idx="10"/>
          </p:nvPr>
        </p:nvSpPr>
        <p:spPr>
          <a:xfrm>
            <a:off x="4420998" y="1364695"/>
            <a:ext cx="4456302" cy="4842032"/>
          </a:xfrm>
        </p:spPr>
        <p:txBody>
          <a:bodyPr>
            <a:normAutofit/>
          </a:bodyPr>
          <a:lstStyle/>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In case </a:t>
            </a:r>
            <a:r>
              <a:rPr lang="en-US" sz="1400" b="1" dirty="0"/>
              <a:t>more than one </a:t>
            </a:r>
            <a:r>
              <a:rPr lang="en-US" sz="1400" dirty="0"/>
              <a:t>tax intermediary is involved, there will be </a:t>
            </a:r>
            <a:r>
              <a:rPr lang="en-US" sz="1400" b="1" dirty="0"/>
              <a:t>overlapping reporting obligations</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Intermediaries should only be exempt from their reporting obligations to the extent they can </a:t>
            </a:r>
            <a:r>
              <a:rPr lang="en-US" sz="1400" b="1" dirty="0"/>
              <a:t>proof</a:t>
            </a:r>
            <a:r>
              <a:rPr lang="en-US" sz="1400" dirty="0"/>
              <a:t> that the same arrangement </a:t>
            </a:r>
            <a:r>
              <a:rPr lang="en-US" sz="1400" b="1" dirty="0"/>
              <a:t>has already been filed </a:t>
            </a:r>
            <a:r>
              <a:rPr lang="en-US" sz="1400" dirty="0"/>
              <a:t>by another intermediary</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This requires a certain </a:t>
            </a:r>
            <a:r>
              <a:rPr lang="en-US" sz="1400" b="1" dirty="0"/>
              <a:t>coordination</a:t>
            </a:r>
            <a:r>
              <a:rPr lang="en-US" sz="1400" dirty="0"/>
              <a:t> between different advisers in order to </a:t>
            </a:r>
            <a:r>
              <a:rPr lang="en-US" sz="1400" b="1" dirty="0"/>
              <a:t>avoid multiple filings </a:t>
            </a:r>
            <a:r>
              <a:rPr lang="en-US" sz="1400" dirty="0"/>
              <a:t>on the same arrangements</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When the </a:t>
            </a:r>
            <a:r>
              <a:rPr lang="en-US" sz="1400" b="1" dirty="0"/>
              <a:t>reporting might be made in several EU Member States</a:t>
            </a:r>
            <a:r>
              <a:rPr lang="en-US" sz="1400" dirty="0"/>
              <a:t>, the new regime provides for rules to identify </a:t>
            </a:r>
            <a:r>
              <a:rPr lang="en-US" sz="1400" b="1" dirty="0"/>
              <a:t>one single</a:t>
            </a:r>
            <a:r>
              <a:rPr lang="en-US" sz="1400" dirty="0"/>
              <a:t> EU Member State in which the filing should be made</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In case the </a:t>
            </a:r>
            <a:r>
              <a:rPr lang="en-US" sz="1400" b="1" dirty="0"/>
              <a:t>reporting obligation rests with the taxpayer</a:t>
            </a:r>
            <a:r>
              <a:rPr lang="en-US" sz="1400" dirty="0"/>
              <a:t>, there might also be multiple reporting obligations in different EU Member States. Here, the regime provides for rules to identify </a:t>
            </a:r>
            <a:r>
              <a:rPr lang="en-US" sz="1400" b="1" dirty="0"/>
              <a:t>one single </a:t>
            </a:r>
            <a:r>
              <a:rPr lang="en-US" sz="1400" dirty="0"/>
              <a:t>Member State in which the disclosure filings should be made</a:t>
            </a:r>
          </a:p>
          <a:p>
            <a:endParaRPr lang="fr-BE" sz="1400" dirty="0"/>
          </a:p>
        </p:txBody>
      </p:sp>
      <p:sp>
        <p:nvSpPr>
          <p:cNvPr id="5" name="Text Placeholder 4">
            <a:extLst>
              <a:ext uri="{FF2B5EF4-FFF2-40B4-BE49-F238E27FC236}">
                <a16:creationId xmlns:a16="http://schemas.microsoft.com/office/drawing/2014/main" xmlns="" id="{59364305-4406-431C-8B67-BD1ECCF233AA}"/>
              </a:ext>
            </a:extLst>
          </p:cNvPr>
          <p:cNvSpPr>
            <a:spLocks noGrp="1"/>
          </p:cNvSpPr>
          <p:nvPr>
            <p:ph type="body" sz="quarter" idx="14"/>
          </p:nvPr>
        </p:nvSpPr>
        <p:spPr>
          <a:xfrm>
            <a:off x="1212669" y="250523"/>
            <a:ext cx="7159544" cy="482600"/>
          </a:xfrm>
        </p:spPr>
        <p:txBody>
          <a:bodyPr/>
          <a:lstStyle/>
          <a:p>
            <a:pPr>
              <a:spcBef>
                <a:spcPts val="600"/>
              </a:spcBef>
            </a:pPr>
            <a:r>
              <a:rPr lang="en-GB" sz="2000" cap="all" dirty="0"/>
              <a:t>Key features of the disclosure regime</a:t>
            </a:r>
            <a:endParaRPr lang="en-GB" sz="2000" cap="all" dirty="0">
              <a:solidFill>
                <a:schemeClr val="accent1"/>
              </a:solidFill>
            </a:endParaRPr>
          </a:p>
          <a:p>
            <a:pPr>
              <a:spcBef>
                <a:spcPts val="600"/>
              </a:spcBef>
            </a:pPr>
            <a:r>
              <a:rPr lang="en-US" sz="2000" dirty="0">
                <a:latin typeface="ITC Avant Garde Std Bk" panose="020B0502020202020204" pitchFamily="34" charset="0"/>
              </a:rPr>
              <a:t>Overlapping reporting obligations</a:t>
            </a:r>
          </a:p>
        </p:txBody>
      </p:sp>
      <p:pic>
        <p:nvPicPr>
          <p:cNvPr id="6" name="Picture 26">
            <a:extLst>
              <a:ext uri="{FF2B5EF4-FFF2-40B4-BE49-F238E27FC236}">
                <a16:creationId xmlns:a16="http://schemas.microsoft.com/office/drawing/2014/main" xmlns="" id="{160F1CE1-4393-4B46-B715-6C64714612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719" r="13113"/>
          <a:stretch/>
        </p:blipFill>
        <p:spPr bwMode="auto">
          <a:xfrm>
            <a:off x="2244" y="1244600"/>
            <a:ext cx="4049056" cy="560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228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03</a:t>
            </a:r>
          </a:p>
        </p:txBody>
      </p:sp>
      <p:sp>
        <p:nvSpPr>
          <p:cNvPr id="2" name="Text Placeholder 1"/>
          <p:cNvSpPr>
            <a:spLocks noGrp="1"/>
          </p:cNvSpPr>
          <p:nvPr>
            <p:ph type="body" sz="quarter" idx="10"/>
          </p:nvPr>
        </p:nvSpPr>
        <p:spPr>
          <a:xfrm>
            <a:off x="457200" y="1364695"/>
            <a:ext cx="8382657" cy="4842032"/>
          </a:xfrm>
        </p:spPr>
        <p:txBody>
          <a:bodyPr>
            <a:normAutofit/>
          </a:bodyPr>
          <a:lstStyle/>
          <a:p>
            <a:pPr marL="171450" lvl="1" indent="-171450" algn="just" defTabSz="444500" fontAlgn="base">
              <a:spcBef>
                <a:spcPts val="0"/>
              </a:spcBef>
              <a:spcAft>
                <a:spcPts val="600"/>
              </a:spcAft>
              <a:buClr>
                <a:schemeClr val="accent1"/>
              </a:buClr>
              <a:buSzPct val="100000"/>
              <a:buFont typeface="Arial" pitchFamily="34" charset="0"/>
              <a:buChar char="•"/>
            </a:pPr>
            <a:r>
              <a:rPr lang="en-US" sz="1400" dirty="0"/>
              <a:t>Tax intermediaries have to report </a:t>
            </a:r>
            <a:r>
              <a:rPr lang="en-US" sz="1400" b="1" dirty="0"/>
              <a:t>within 30 days beginning</a:t>
            </a:r>
            <a:r>
              <a:rPr lang="en-US" sz="1400" dirty="0"/>
              <a:t>:</a:t>
            </a:r>
          </a:p>
          <a:p>
            <a:pPr marL="523875" lvl="2" indent="-171450" algn="just" defTabSz="444500" fontAlgn="base">
              <a:spcBef>
                <a:spcPts val="0"/>
              </a:spcBef>
              <a:spcAft>
                <a:spcPts val="600"/>
              </a:spcAft>
              <a:buClr>
                <a:schemeClr val="accent1"/>
              </a:buClr>
              <a:buSzPct val="100000"/>
              <a:buFont typeface="Arial" pitchFamily="34" charset="0"/>
              <a:buChar char="•"/>
            </a:pPr>
            <a:r>
              <a:rPr lang="en-US" sz="1400" dirty="0"/>
              <a:t>on the day after the reportable cross-border arrangement is made available for implementation, or</a:t>
            </a:r>
          </a:p>
          <a:p>
            <a:pPr marL="523875" lvl="2" indent="-171450" algn="just" defTabSz="444500" fontAlgn="base">
              <a:spcBef>
                <a:spcPts val="0"/>
              </a:spcBef>
              <a:spcAft>
                <a:spcPts val="600"/>
              </a:spcAft>
              <a:buClr>
                <a:schemeClr val="accent1"/>
              </a:buClr>
              <a:buSzPct val="100000"/>
              <a:buFont typeface="Arial" pitchFamily="34" charset="0"/>
              <a:buChar char="•"/>
            </a:pPr>
            <a:r>
              <a:rPr lang="en-US" sz="1400" dirty="0"/>
              <a:t>on the day after the reportable cross-border arrangement is ready for implementation, or</a:t>
            </a:r>
          </a:p>
          <a:p>
            <a:pPr marL="523875" lvl="2" indent="-171450" algn="just" defTabSz="444500" fontAlgn="base">
              <a:spcBef>
                <a:spcPts val="0"/>
              </a:spcBef>
              <a:spcAft>
                <a:spcPts val="600"/>
              </a:spcAft>
              <a:buClr>
                <a:schemeClr val="accent1"/>
              </a:buClr>
              <a:buSzPct val="100000"/>
              <a:buFont typeface="Arial" pitchFamily="34" charset="0"/>
              <a:buChar char="•"/>
            </a:pPr>
            <a:r>
              <a:rPr lang="en-US" sz="1400" dirty="0"/>
              <a:t>when the first step in the implementation has been made,</a:t>
            </a:r>
          </a:p>
          <a:p>
            <a:pPr marL="352425" lvl="2" algn="just" defTabSz="444500" fontAlgn="base">
              <a:spcBef>
                <a:spcPts val="0"/>
              </a:spcBef>
              <a:spcAft>
                <a:spcPts val="600"/>
              </a:spcAft>
              <a:buClr>
                <a:srgbClr val="0082BB"/>
              </a:buClr>
              <a:buSzPct val="100000"/>
            </a:pPr>
            <a:r>
              <a:rPr lang="en-US" sz="1400" dirty="0"/>
              <a:t>whatever occurs first.</a:t>
            </a:r>
          </a:p>
          <a:p>
            <a:pPr>
              <a:spcAft>
                <a:spcPts val="600"/>
              </a:spcAft>
            </a:pPr>
            <a:endParaRPr lang="fr-BE" sz="1400" dirty="0"/>
          </a:p>
        </p:txBody>
      </p:sp>
      <p:sp>
        <p:nvSpPr>
          <p:cNvPr id="5" name="Text Placeholder 4">
            <a:extLst>
              <a:ext uri="{FF2B5EF4-FFF2-40B4-BE49-F238E27FC236}">
                <a16:creationId xmlns:a16="http://schemas.microsoft.com/office/drawing/2014/main" xmlns="" id="{59364305-4406-431C-8B67-BD1ECCF233AA}"/>
              </a:ext>
            </a:extLst>
          </p:cNvPr>
          <p:cNvSpPr>
            <a:spLocks noGrp="1"/>
          </p:cNvSpPr>
          <p:nvPr>
            <p:ph type="body" sz="quarter" idx="14"/>
          </p:nvPr>
        </p:nvSpPr>
        <p:spPr>
          <a:xfrm>
            <a:off x="1212669" y="250523"/>
            <a:ext cx="7159544" cy="482600"/>
          </a:xfrm>
        </p:spPr>
        <p:txBody>
          <a:bodyPr/>
          <a:lstStyle/>
          <a:p>
            <a:pPr>
              <a:spcBef>
                <a:spcPts val="600"/>
              </a:spcBef>
            </a:pPr>
            <a:r>
              <a:rPr lang="en-GB" sz="2000" cap="all" dirty="0"/>
              <a:t>Key features of the disclosure regime</a:t>
            </a:r>
            <a:endParaRPr lang="en-GB" sz="2000" cap="all" dirty="0">
              <a:solidFill>
                <a:schemeClr val="accent1"/>
              </a:solidFill>
            </a:endParaRPr>
          </a:p>
          <a:p>
            <a:pPr>
              <a:spcBef>
                <a:spcPts val="600"/>
              </a:spcBef>
            </a:pPr>
            <a:r>
              <a:rPr lang="en-US" sz="2000" dirty="0">
                <a:latin typeface="ITC Avant Garde Std Bk" panose="020B0502020202020204" pitchFamily="34" charset="0"/>
              </a:rPr>
              <a:t>Timing aspects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611" y="2770849"/>
            <a:ext cx="5720013" cy="3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494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marL="0" indent="0"/>
            <a:r>
              <a:rPr lang="en-US" sz="2000" cap="all" dirty="0"/>
              <a:t>THE Hallmarks of reportable </a:t>
            </a:r>
            <a:r>
              <a:rPr lang="en-US" sz="2000" cap="all" dirty="0" smtClean="0"/>
              <a:t>arrangements</a:t>
            </a:r>
            <a:endParaRPr lang="en-US" sz="2000" cap="all" dirty="0"/>
          </a:p>
        </p:txBody>
      </p:sp>
      <p:sp>
        <p:nvSpPr>
          <p:cNvPr id="6" name="Text Placeholder 5"/>
          <p:cNvSpPr>
            <a:spLocks noGrp="1"/>
          </p:cNvSpPr>
          <p:nvPr>
            <p:ph type="body" sz="quarter" idx="13"/>
          </p:nvPr>
        </p:nvSpPr>
        <p:spPr/>
        <p:txBody>
          <a:bodyPr/>
          <a:lstStyle/>
          <a:p>
            <a:r>
              <a:rPr lang="fr-BE" dirty="0" smtClean="0"/>
              <a:t>04</a:t>
            </a:r>
            <a:endParaRPr lang="fr-BE" dirty="0"/>
          </a:p>
        </p:txBody>
      </p:sp>
      <p:sp>
        <p:nvSpPr>
          <p:cNvPr id="5" name="Text Placeholder 4"/>
          <p:cNvSpPr>
            <a:spLocks noGrp="1"/>
          </p:cNvSpPr>
          <p:nvPr>
            <p:ph type="body" sz="quarter" idx="10"/>
          </p:nvPr>
        </p:nvSpPr>
        <p:spPr/>
        <p:txBody>
          <a:bodyPr>
            <a:noAutofit/>
          </a:bodyPr>
          <a:lstStyle/>
          <a:p>
            <a:pPr marL="285750" indent="-285750" algn="just">
              <a:buClr>
                <a:srgbClr val="009EC0"/>
              </a:buClr>
              <a:buFont typeface="Arial" panose="020B0604020202020204" pitchFamily="34" charset="0"/>
              <a:buChar char="•"/>
            </a:pPr>
            <a:r>
              <a:rPr lang="en-US" sz="1400" dirty="0" smtClean="0"/>
              <a:t>Hallmarks </a:t>
            </a:r>
            <a:r>
              <a:rPr lang="en-US" sz="1400" dirty="0"/>
              <a:t>are generally divided into two categories: generic and specific hallmarks. </a:t>
            </a:r>
          </a:p>
          <a:p>
            <a:pPr marL="742950" lvl="1" indent="-285750" algn="just">
              <a:buClr>
                <a:srgbClr val="009EC0"/>
              </a:buClr>
              <a:buFont typeface="Arial" panose="020B0604020202020204" pitchFamily="34" charset="0"/>
              <a:buChar char="•"/>
            </a:pPr>
            <a:r>
              <a:rPr lang="en-US" sz="1400" b="1" dirty="0"/>
              <a:t>Generic hallmarks </a:t>
            </a:r>
            <a:r>
              <a:rPr lang="en-US" sz="1400" dirty="0"/>
              <a:t>target features that are common to </a:t>
            </a:r>
            <a:r>
              <a:rPr lang="en-US" sz="1400" b="1" dirty="0"/>
              <a:t>promoted schemes</a:t>
            </a:r>
            <a:r>
              <a:rPr lang="en-US" sz="1400" dirty="0"/>
              <a:t>, such as the requirement for confidentiality or the payment of a premium fee. Generic hallmarks can be used to capture new and innovative tax planning arrangements as well as mass-marketed transactions that promoters may easily replicate and sell to a variety of taxpayers. </a:t>
            </a:r>
          </a:p>
          <a:p>
            <a:pPr marL="742950" lvl="1" indent="-285750" algn="just">
              <a:buClr>
                <a:srgbClr val="009EC0"/>
              </a:buClr>
              <a:buFont typeface="Arial" panose="020B0604020202020204" pitchFamily="34" charset="0"/>
              <a:buChar char="•"/>
            </a:pPr>
            <a:r>
              <a:rPr lang="en-US" sz="1400" b="1" dirty="0"/>
              <a:t>Specific hallmarks </a:t>
            </a:r>
            <a:r>
              <a:rPr lang="en-US" sz="1400" dirty="0"/>
              <a:t>are used to </a:t>
            </a:r>
            <a:r>
              <a:rPr lang="en-US" sz="1400" b="1" dirty="0"/>
              <a:t>target known vulnerabilities in the tax system </a:t>
            </a:r>
            <a:r>
              <a:rPr lang="en-US" sz="1400" dirty="0"/>
              <a:t>and techniques that are commonly used in tax avoidance arrangements such as the use of loss creation, leasing and income conversion schemes (please refer to slide 5 for an overview of the hallmarks).</a:t>
            </a:r>
          </a:p>
          <a:p>
            <a:pPr marL="285750" indent="-285750" algn="just">
              <a:buClr>
                <a:srgbClr val="009EC0"/>
              </a:buClr>
              <a:buFont typeface="Arial" panose="020B0604020202020204" pitchFamily="34" charset="0"/>
              <a:buChar char="•"/>
            </a:pPr>
            <a:r>
              <a:rPr lang="en-US" sz="1400" dirty="0"/>
              <a:t>The reporting regime further limits the number of reportable cross-border arrangements through the adoption of a </a:t>
            </a:r>
            <a:r>
              <a:rPr lang="en-US" sz="1400" b="1" dirty="0"/>
              <a:t>threshold condition</a:t>
            </a:r>
            <a:r>
              <a:rPr lang="en-US" sz="1400" dirty="0"/>
              <a:t>. This means that many of the hallmarks only trigger a reporting obligation to the extent an arrangement meets the </a:t>
            </a:r>
            <a:r>
              <a:rPr lang="en-US" sz="1400" b="1" dirty="0"/>
              <a:t>main benefit test </a:t>
            </a:r>
            <a:r>
              <a:rPr lang="en-US" sz="1400" dirty="0"/>
              <a:t>(“</a:t>
            </a:r>
            <a:r>
              <a:rPr lang="en-US" sz="1400" b="1" dirty="0"/>
              <a:t>MBT</a:t>
            </a:r>
            <a:r>
              <a:rPr lang="en-US" sz="1400" dirty="0"/>
              <a:t>”), reducing the risk of excessive or defensive filings. This should enhance the usefulness of the information collected because the focus will be on arrangements that have a higher probability to serve the purpose of the disclosure regime.</a:t>
            </a:r>
          </a:p>
          <a:p>
            <a:pPr marL="285750" indent="-285750" algn="just">
              <a:buClr>
                <a:srgbClr val="009EC0"/>
              </a:buClr>
              <a:buFont typeface="Arial" panose="020B0604020202020204" pitchFamily="34" charset="0"/>
              <a:buChar char="•"/>
            </a:pPr>
            <a:r>
              <a:rPr lang="en-US" sz="1400" dirty="0"/>
              <a:t>The MBT is fulfilled if “it can be established that the main benefit or one of the main benefits which, having regard to all relevant facts and circumstances, a person may reasonably expect to derive from an arrangement is the obtaining of a tax advantage”. Hence, this test compares the value of the expected tax advantage with any other benefits likely to be obtained from the transaction. According to the Final Report on BEPS Action 12, the MBT sets a relatively high threshold for disclosure. </a:t>
            </a:r>
          </a:p>
          <a:p>
            <a:pPr marL="285750" indent="-285750" algn="just">
              <a:buClr>
                <a:srgbClr val="009EC0"/>
              </a:buClr>
              <a:buFont typeface="Arial" panose="020B0604020202020204" pitchFamily="34" charset="0"/>
              <a:buChar char="•"/>
            </a:pPr>
            <a:r>
              <a:rPr lang="en-US" sz="1400" dirty="0"/>
              <a:t>It is also interesting to note that DAC 6 explicitly states that </a:t>
            </a:r>
            <a:r>
              <a:rPr lang="en-US" sz="1400" b="1" dirty="0"/>
              <a:t>the tax treatment </a:t>
            </a:r>
            <a:r>
              <a:rPr lang="en-US" sz="1400" dirty="0"/>
              <a:t>of a cross-border payment at the level of the </a:t>
            </a:r>
            <a:r>
              <a:rPr lang="en-US" sz="1400" b="1" dirty="0"/>
              <a:t>recipient </a:t>
            </a:r>
            <a:r>
              <a:rPr lang="en-US" sz="1400" dirty="0" smtClean="0"/>
              <a:t>thereof</a:t>
            </a:r>
            <a:r>
              <a:rPr lang="en-US" sz="1400" b="1" dirty="0" smtClean="0"/>
              <a:t> </a:t>
            </a:r>
            <a:r>
              <a:rPr lang="en-US" sz="1400" b="1" dirty="0" smtClean="0"/>
              <a:t>cannot </a:t>
            </a:r>
            <a:r>
              <a:rPr lang="en-US" sz="1400" b="1" dirty="0"/>
              <a:t>alone be a reason </a:t>
            </a:r>
            <a:r>
              <a:rPr lang="en-US" sz="1400" dirty="0"/>
              <a:t>for concluding that an arrangement satisfies the MBT</a:t>
            </a:r>
            <a:r>
              <a:rPr lang="en-US" sz="1400" dirty="0" smtClean="0"/>
              <a:t>.</a:t>
            </a:r>
            <a:endParaRPr lang="en-US" sz="1400" dirty="0"/>
          </a:p>
          <a:p>
            <a:pPr algn="just"/>
            <a:endParaRPr lang="en-US" sz="1100" dirty="0"/>
          </a:p>
        </p:txBody>
      </p:sp>
    </p:spTree>
    <p:extLst>
      <p:ext uri="{BB962C8B-B14F-4D97-AF65-F5344CB8AC3E}">
        <p14:creationId xmlns:p14="http://schemas.microsoft.com/office/powerpoint/2010/main" val="387037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04</a:t>
            </a:r>
          </a:p>
        </p:txBody>
      </p:sp>
      <p:sp>
        <p:nvSpPr>
          <p:cNvPr id="5" name="Text Placeholder 4">
            <a:extLst>
              <a:ext uri="{FF2B5EF4-FFF2-40B4-BE49-F238E27FC236}">
                <a16:creationId xmlns:a16="http://schemas.microsoft.com/office/drawing/2014/main" xmlns="" id="{59364305-4406-431C-8B67-BD1ECCF233AA}"/>
              </a:ext>
            </a:extLst>
          </p:cNvPr>
          <p:cNvSpPr>
            <a:spLocks noGrp="1"/>
          </p:cNvSpPr>
          <p:nvPr>
            <p:ph type="body" sz="quarter" idx="14"/>
          </p:nvPr>
        </p:nvSpPr>
        <p:spPr>
          <a:xfrm>
            <a:off x="1212669" y="250523"/>
            <a:ext cx="7159544" cy="482600"/>
          </a:xfrm>
        </p:spPr>
        <p:txBody>
          <a:bodyPr/>
          <a:lstStyle/>
          <a:p>
            <a:pPr>
              <a:spcBef>
                <a:spcPts val="600"/>
              </a:spcBef>
            </a:pPr>
            <a:r>
              <a:rPr lang="en-US" sz="2000" cap="all" dirty="0"/>
              <a:t>THE Hallmarks of reportable </a:t>
            </a:r>
            <a:r>
              <a:rPr lang="en-US" sz="2000" cap="all" dirty="0" smtClean="0"/>
              <a:t>arrangements</a:t>
            </a:r>
            <a:endParaRPr lang="en-US" sz="2000" cap="all" dirty="0"/>
          </a:p>
        </p:txBody>
      </p:sp>
      <p:sp>
        <p:nvSpPr>
          <p:cNvPr id="6" name="Rounded Rectangle 5"/>
          <p:cNvSpPr/>
          <p:nvPr/>
        </p:nvSpPr>
        <p:spPr>
          <a:xfrm>
            <a:off x="3007891" y="1965154"/>
            <a:ext cx="3216442" cy="433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err="1"/>
              <a:t>Does</a:t>
            </a:r>
            <a:r>
              <a:rPr lang="fr-CH" sz="1400" dirty="0"/>
              <a:t> the arrangement have a </a:t>
            </a:r>
            <a:r>
              <a:rPr lang="fr-CH" sz="1400" b="1" dirty="0"/>
              <a:t>cross-border dimension</a:t>
            </a:r>
            <a:r>
              <a:rPr lang="fr-CH" sz="1400" dirty="0"/>
              <a:t> ?</a:t>
            </a:r>
            <a:endParaRPr lang="fr-BE" sz="1400" dirty="0"/>
          </a:p>
        </p:txBody>
      </p:sp>
      <p:sp>
        <p:nvSpPr>
          <p:cNvPr id="10" name="Rounded Rectangle 9"/>
          <p:cNvSpPr/>
          <p:nvPr/>
        </p:nvSpPr>
        <p:spPr>
          <a:xfrm>
            <a:off x="3007891" y="3753848"/>
            <a:ext cx="3216442" cy="521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Is the </a:t>
            </a:r>
            <a:r>
              <a:rPr lang="fr-CH" sz="1400" dirty="0" err="1"/>
              <a:t>hallmark</a:t>
            </a:r>
            <a:r>
              <a:rPr lang="fr-CH" sz="1400" dirty="0"/>
              <a:t> </a:t>
            </a:r>
            <a:r>
              <a:rPr lang="fr-CH" sz="1400" dirty="0" err="1"/>
              <a:t>subject</a:t>
            </a:r>
            <a:r>
              <a:rPr lang="fr-CH" sz="1400" dirty="0"/>
              <a:t> to the main </a:t>
            </a:r>
            <a:r>
              <a:rPr lang="fr-CH" sz="1400" dirty="0" err="1"/>
              <a:t>benefit</a:t>
            </a:r>
            <a:r>
              <a:rPr lang="fr-CH" sz="1400" dirty="0"/>
              <a:t> test (MBT) ?</a:t>
            </a:r>
            <a:endParaRPr lang="fr-BE" sz="1400" dirty="0"/>
          </a:p>
        </p:txBody>
      </p:sp>
      <p:sp>
        <p:nvSpPr>
          <p:cNvPr id="11" name="Rounded Rectangle 10"/>
          <p:cNvSpPr/>
          <p:nvPr/>
        </p:nvSpPr>
        <p:spPr>
          <a:xfrm>
            <a:off x="3007891" y="4781211"/>
            <a:ext cx="3216442" cy="400383"/>
          </a:xfrm>
          <a:prstGeom prst="roundRect">
            <a:avLst/>
          </a:prstGeom>
          <a:solidFill>
            <a:srgbClr val="FF6600"/>
          </a:solid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dirty="0"/>
              <a:t>Is the MBT </a:t>
            </a:r>
            <a:r>
              <a:rPr lang="fr-CH" sz="1400" b="1" dirty="0" err="1"/>
              <a:t>satisfied</a:t>
            </a:r>
            <a:r>
              <a:rPr lang="fr-CH" sz="1400" b="1" dirty="0"/>
              <a:t> ?</a:t>
            </a:r>
            <a:endParaRPr lang="fr-BE" sz="1400" b="1" dirty="0"/>
          </a:p>
        </p:txBody>
      </p:sp>
      <p:sp>
        <p:nvSpPr>
          <p:cNvPr id="12" name="Rounded Rectangle 11"/>
          <p:cNvSpPr/>
          <p:nvPr/>
        </p:nvSpPr>
        <p:spPr>
          <a:xfrm>
            <a:off x="1660355" y="5743740"/>
            <a:ext cx="2887579" cy="69716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The arrangement </a:t>
            </a:r>
            <a:r>
              <a:rPr lang="fr-CH" sz="1400" dirty="0" err="1"/>
              <a:t>is</a:t>
            </a:r>
            <a:r>
              <a:rPr lang="fr-CH" sz="1400" dirty="0"/>
              <a:t> </a:t>
            </a:r>
            <a:r>
              <a:rPr lang="fr-CH" sz="1400" b="1" dirty="0"/>
              <a:t>reportable </a:t>
            </a:r>
            <a:r>
              <a:rPr lang="fr-CH" sz="1400" dirty="0" err="1"/>
              <a:t>under</a:t>
            </a:r>
            <a:r>
              <a:rPr lang="fr-CH" sz="1400" dirty="0"/>
              <a:t> the </a:t>
            </a:r>
            <a:r>
              <a:rPr lang="fr-CH" sz="1400" dirty="0" err="1"/>
              <a:t>mandatory</a:t>
            </a:r>
            <a:r>
              <a:rPr lang="fr-CH" sz="1400" dirty="0"/>
              <a:t> </a:t>
            </a:r>
            <a:r>
              <a:rPr lang="fr-CH" sz="1400" dirty="0" err="1"/>
              <a:t>disclosure</a:t>
            </a:r>
            <a:r>
              <a:rPr lang="fr-CH" sz="1400" dirty="0"/>
              <a:t> </a:t>
            </a:r>
            <a:r>
              <a:rPr lang="fr-CH" sz="1400" dirty="0" err="1"/>
              <a:t>regime</a:t>
            </a:r>
            <a:endParaRPr lang="fr-BE" sz="1400" dirty="0"/>
          </a:p>
        </p:txBody>
      </p:sp>
      <p:sp>
        <p:nvSpPr>
          <p:cNvPr id="13" name="Rounded Rectangle 12"/>
          <p:cNvSpPr/>
          <p:nvPr/>
        </p:nvSpPr>
        <p:spPr>
          <a:xfrm>
            <a:off x="4740438" y="5743740"/>
            <a:ext cx="2887579" cy="69716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The arrangement </a:t>
            </a:r>
            <a:r>
              <a:rPr lang="fr-CH" sz="1400" dirty="0" err="1"/>
              <a:t>is</a:t>
            </a:r>
            <a:r>
              <a:rPr lang="fr-CH" sz="1400" dirty="0"/>
              <a:t> </a:t>
            </a:r>
            <a:r>
              <a:rPr lang="fr-CH" sz="1400" b="1" u="sng" dirty="0"/>
              <a:t>not</a:t>
            </a:r>
            <a:r>
              <a:rPr lang="fr-CH" sz="1400" b="1" dirty="0"/>
              <a:t> reportable </a:t>
            </a:r>
            <a:r>
              <a:rPr lang="fr-CH" sz="1400" dirty="0" err="1"/>
              <a:t>under</a:t>
            </a:r>
            <a:r>
              <a:rPr lang="fr-CH" sz="1400" dirty="0"/>
              <a:t> the </a:t>
            </a:r>
            <a:r>
              <a:rPr lang="fr-CH" sz="1400" dirty="0" err="1"/>
              <a:t>mandatory</a:t>
            </a:r>
            <a:r>
              <a:rPr lang="fr-CH" sz="1400" dirty="0"/>
              <a:t> </a:t>
            </a:r>
            <a:r>
              <a:rPr lang="fr-CH" sz="1400" dirty="0" err="1"/>
              <a:t>disclosure</a:t>
            </a:r>
            <a:r>
              <a:rPr lang="fr-CH" sz="1400" dirty="0"/>
              <a:t> </a:t>
            </a:r>
            <a:r>
              <a:rPr lang="fr-CH" sz="1400" dirty="0" err="1"/>
              <a:t>regime</a:t>
            </a:r>
            <a:endParaRPr lang="fr-BE" sz="1400" dirty="0"/>
          </a:p>
        </p:txBody>
      </p:sp>
      <p:cxnSp>
        <p:nvCxnSpPr>
          <p:cNvPr id="14" name="Straight Arrow Connector 13"/>
          <p:cNvCxnSpPr>
            <a:stCxn id="6" idx="2"/>
            <a:endCxn id="9" idx="0"/>
          </p:cNvCxnSpPr>
          <p:nvPr/>
        </p:nvCxnSpPr>
        <p:spPr>
          <a:xfrm>
            <a:off x="4616112" y="2398290"/>
            <a:ext cx="0" cy="52939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16112" y="3224458"/>
            <a:ext cx="0" cy="52939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007891" y="2927680"/>
            <a:ext cx="3216442"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Is one of the </a:t>
            </a:r>
            <a:r>
              <a:rPr lang="fr-CH" sz="1400" b="1" dirty="0" err="1"/>
              <a:t>hallmarks</a:t>
            </a:r>
            <a:r>
              <a:rPr lang="fr-CH" sz="1400" dirty="0"/>
              <a:t> </a:t>
            </a:r>
            <a:r>
              <a:rPr lang="fr-CH" sz="1400" dirty="0" err="1"/>
              <a:t>fulfilled</a:t>
            </a:r>
            <a:r>
              <a:rPr lang="fr-CH" sz="1400" dirty="0"/>
              <a:t> ?</a:t>
            </a:r>
            <a:endParaRPr lang="fr-BE" sz="1400" dirty="0"/>
          </a:p>
        </p:txBody>
      </p:sp>
      <p:cxnSp>
        <p:nvCxnSpPr>
          <p:cNvPr id="16" name="Straight Arrow Connector 15"/>
          <p:cNvCxnSpPr/>
          <p:nvPr/>
        </p:nvCxnSpPr>
        <p:spPr>
          <a:xfrm>
            <a:off x="4616112" y="4251821"/>
            <a:ext cx="0" cy="52939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378114" y="5181594"/>
            <a:ext cx="0" cy="52939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35" idx="3"/>
          </p:cNvCxnSpPr>
          <p:nvPr/>
        </p:nvCxnSpPr>
        <p:spPr>
          <a:xfrm>
            <a:off x="6224334" y="1309587"/>
            <a:ext cx="344908" cy="4401397"/>
          </a:xfrm>
          <a:prstGeom prst="bentConnector2">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0" idx="1"/>
          </p:cNvCxnSpPr>
          <p:nvPr/>
        </p:nvCxnSpPr>
        <p:spPr>
          <a:xfrm rot="10800000" flipV="1">
            <a:off x="2598821" y="4014532"/>
            <a:ext cx="409070" cy="1696452"/>
          </a:xfrm>
          <a:prstGeom prst="bentConnector2">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862133" y="5181594"/>
            <a:ext cx="0" cy="52939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200270" y="1909007"/>
            <a:ext cx="593562" cy="307777"/>
          </a:xfrm>
          <a:prstGeom prst="rect">
            <a:avLst/>
          </a:prstGeom>
          <a:noFill/>
        </p:spPr>
        <p:txBody>
          <a:bodyPr wrap="square" rtlCol="0">
            <a:spAutoFit/>
          </a:bodyPr>
          <a:lstStyle/>
          <a:p>
            <a:r>
              <a:rPr lang="fr-CH" sz="1400" b="1" dirty="0">
                <a:solidFill>
                  <a:srgbClr val="009EC0"/>
                </a:solidFill>
              </a:rPr>
              <a:t>no</a:t>
            </a:r>
            <a:endParaRPr lang="fr-BE" sz="1400" b="1" dirty="0">
              <a:solidFill>
                <a:srgbClr val="009EC0"/>
              </a:solidFill>
            </a:endParaRPr>
          </a:p>
        </p:txBody>
      </p:sp>
      <p:sp>
        <p:nvSpPr>
          <p:cNvPr id="25" name="TextBox 24"/>
          <p:cNvSpPr txBox="1"/>
          <p:nvPr/>
        </p:nvSpPr>
        <p:spPr>
          <a:xfrm>
            <a:off x="4584028" y="2444928"/>
            <a:ext cx="593562" cy="307777"/>
          </a:xfrm>
          <a:prstGeom prst="rect">
            <a:avLst/>
          </a:prstGeom>
          <a:noFill/>
        </p:spPr>
        <p:txBody>
          <a:bodyPr wrap="square" rtlCol="0">
            <a:spAutoFit/>
          </a:bodyPr>
          <a:lstStyle/>
          <a:p>
            <a:r>
              <a:rPr lang="fr-CH" sz="1400" b="1" dirty="0" err="1">
                <a:solidFill>
                  <a:srgbClr val="009EC0"/>
                </a:solidFill>
              </a:rPr>
              <a:t>yes</a:t>
            </a:r>
            <a:endParaRPr lang="fr-BE" sz="1400" b="1" dirty="0">
              <a:solidFill>
                <a:srgbClr val="009EC0"/>
              </a:solidFill>
            </a:endParaRPr>
          </a:p>
        </p:txBody>
      </p:sp>
      <p:sp>
        <p:nvSpPr>
          <p:cNvPr id="26" name="TextBox 25"/>
          <p:cNvSpPr txBox="1"/>
          <p:nvPr/>
        </p:nvSpPr>
        <p:spPr>
          <a:xfrm>
            <a:off x="4592049" y="3280606"/>
            <a:ext cx="593562" cy="307777"/>
          </a:xfrm>
          <a:prstGeom prst="rect">
            <a:avLst/>
          </a:prstGeom>
          <a:noFill/>
        </p:spPr>
        <p:txBody>
          <a:bodyPr wrap="square" rtlCol="0">
            <a:spAutoFit/>
          </a:bodyPr>
          <a:lstStyle/>
          <a:p>
            <a:r>
              <a:rPr lang="fr-CH" sz="1400" b="1" dirty="0" err="1">
                <a:solidFill>
                  <a:srgbClr val="009EC0"/>
                </a:solidFill>
              </a:rPr>
              <a:t>yes</a:t>
            </a:r>
            <a:endParaRPr lang="fr-BE" sz="1400" b="1" dirty="0">
              <a:solidFill>
                <a:srgbClr val="009EC0"/>
              </a:solidFill>
            </a:endParaRPr>
          </a:p>
        </p:txBody>
      </p:sp>
      <p:sp>
        <p:nvSpPr>
          <p:cNvPr id="27" name="TextBox 26"/>
          <p:cNvSpPr txBox="1"/>
          <p:nvPr/>
        </p:nvSpPr>
        <p:spPr>
          <a:xfrm>
            <a:off x="2602824" y="3738838"/>
            <a:ext cx="593562" cy="307777"/>
          </a:xfrm>
          <a:prstGeom prst="rect">
            <a:avLst/>
          </a:prstGeom>
          <a:noFill/>
        </p:spPr>
        <p:txBody>
          <a:bodyPr wrap="square" rtlCol="0">
            <a:spAutoFit/>
          </a:bodyPr>
          <a:lstStyle/>
          <a:p>
            <a:r>
              <a:rPr lang="fr-CH" sz="1400" b="1" dirty="0">
                <a:solidFill>
                  <a:srgbClr val="009EC0"/>
                </a:solidFill>
              </a:rPr>
              <a:t>no</a:t>
            </a:r>
            <a:endParaRPr lang="fr-BE" sz="1400" b="1" dirty="0">
              <a:solidFill>
                <a:srgbClr val="009EC0"/>
              </a:solidFill>
            </a:endParaRPr>
          </a:p>
        </p:txBody>
      </p:sp>
      <p:sp>
        <p:nvSpPr>
          <p:cNvPr id="28" name="TextBox 27"/>
          <p:cNvSpPr txBox="1"/>
          <p:nvPr/>
        </p:nvSpPr>
        <p:spPr>
          <a:xfrm>
            <a:off x="4592049" y="4326317"/>
            <a:ext cx="593562" cy="307777"/>
          </a:xfrm>
          <a:prstGeom prst="rect">
            <a:avLst/>
          </a:prstGeom>
          <a:noFill/>
        </p:spPr>
        <p:txBody>
          <a:bodyPr wrap="square" rtlCol="0">
            <a:spAutoFit/>
          </a:bodyPr>
          <a:lstStyle/>
          <a:p>
            <a:r>
              <a:rPr lang="fr-CH" sz="1400" b="1" dirty="0" err="1">
                <a:solidFill>
                  <a:srgbClr val="009EC0"/>
                </a:solidFill>
              </a:rPr>
              <a:t>yes</a:t>
            </a:r>
            <a:endParaRPr lang="fr-BE" sz="1400" b="1" dirty="0">
              <a:solidFill>
                <a:srgbClr val="009EC0"/>
              </a:solidFill>
            </a:endParaRPr>
          </a:p>
        </p:txBody>
      </p:sp>
      <p:sp>
        <p:nvSpPr>
          <p:cNvPr id="29" name="TextBox 28"/>
          <p:cNvSpPr txBox="1"/>
          <p:nvPr/>
        </p:nvSpPr>
        <p:spPr>
          <a:xfrm>
            <a:off x="3830049" y="5228232"/>
            <a:ext cx="593562" cy="307777"/>
          </a:xfrm>
          <a:prstGeom prst="rect">
            <a:avLst/>
          </a:prstGeom>
          <a:noFill/>
        </p:spPr>
        <p:txBody>
          <a:bodyPr wrap="square" rtlCol="0">
            <a:spAutoFit/>
          </a:bodyPr>
          <a:lstStyle/>
          <a:p>
            <a:r>
              <a:rPr lang="fr-CH" sz="1400" b="1" dirty="0" err="1">
                <a:solidFill>
                  <a:srgbClr val="009EC0"/>
                </a:solidFill>
              </a:rPr>
              <a:t>yes</a:t>
            </a:r>
            <a:endParaRPr lang="fr-BE" sz="1400" b="1" dirty="0">
              <a:solidFill>
                <a:srgbClr val="009EC0"/>
              </a:solidFill>
            </a:endParaRPr>
          </a:p>
        </p:txBody>
      </p:sp>
      <p:sp>
        <p:nvSpPr>
          <p:cNvPr id="30" name="TextBox 29"/>
          <p:cNvSpPr txBox="1"/>
          <p:nvPr/>
        </p:nvSpPr>
        <p:spPr>
          <a:xfrm>
            <a:off x="5342020" y="5236253"/>
            <a:ext cx="593562" cy="307777"/>
          </a:xfrm>
          <a:prstGeom prst="rect">
            <a:avLst/>
          </a:prstGeom>
          <a:noFill/>
        </p:spPr>
        <p:txBody>
          <a:bodyPr wrap="square" rtlCol="0">
            <a:spAutoFit/>
          </a:bodyPr>
          <a:lstStyle/>
          <a:p>
            <a:r>
              <a:rPr lang="fr-CH" sz="1400" b="1" dirty="0">
                <a:solidFill>
                  <a:srgbClr val="009EC0"/>
                </a:solidFill>
              </a:rPr>
              <a:t>no</a:t>
            </a:r>
            <a:endParaRPr lang="fr-BE" sz="1400" b="1" dirty="0">
              <a:solidFill>
                <a:srgbClr val="009EC0"/>
              </a:solidFill>
            </a:endParaRPr>
          </a:p>
        </p:txBody>
      </p:sp>
      <p:cxnSp>
        <p:nvCxnSpPr>
          <p:cNvPr id="32" name="Straight Connector 31"/>
          <p:cNvCxnSpPr>
            <a:stCxn id="9" idx="3"/>
          </p:cNvCxnSpPr>
          <p:nvPr/>
        </p:nvCxnSpPr>
        <p:spPr>
          <a:xfrm>
            <a:off x="6224333" y="3080080"/>
            <a:ext cx="34490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208291" y="2805875"/>
            <a:ext cx="593562" cy="307777"/>
          </a:xfrm>
          <a:prstGeom prst="rect">
            <a:avLst/>
          </a:prstGeom>
          <a:noFill/>
        </p:spPr>
        <p:txBody>
          <a:bodyPr wrap="square" rtlCol="0">
            <a:spAutoFit/>
          </a:bodyPr>
          <a:lstStyle/>
          <a:p>
            <a:r>
              <a:rPr lang="fr-CH" sz="1400" b="1" dirty="0">
                <a:solidFill>
                  <a:srgbClr val="009EC0"/>
                </a:solidFill>
              </a:rPr>
              <a:t>no</a:t>
            </a:r>
            <a:endParaRPr lang="fr-BE" sz="1400" b="1" dirty="0">
              <a:solidFill>
                <a:srgbClr val="009EC0"/>
              </a:solidFill>
            </a:endParaRPr>
          </a:p>
        </p:txBody>
      </p:sp>
      <p:sp>
        <p:nvSpPr>
          <p:cNvPr id="35" name="Rounded Rectangle 34"/>
          <p:cNvSpPr/>
          <p:nvPr/>
        </p:nvSpPr>
        <p:spPr>
          <a:xfrm>
            <a:off x="3007892" y="1157187"/>
            <a:ext cx="3216442"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Is </a:t>
            </a:r>
            <a:r>
              <a:rPr lang="fr-CH" sz="1400" dirty="0" err="1"/>
              <a:t>there</a:t>
            </a:r>
            <a:r>
              <a:rPr lang="fr-CH" sz="1400" dirty="0"/>
              <a:t> an </a:t>
            </a:r>
            <a:r>
              <a:rPr lang="fr-CH" sz="1400" b="1" dirty="0"/>
              <a:t>arrangement</a:t>
            </a:r>
            <a:r>
              <a:rPr lang="fr-CH" sz="1400" dirty="0"/>
              <a:t> ?</a:t>
            </a:r>
            <a:endParaRPr lang="fr-BE" sz="1400" dirty="0"/>
          </a:p>
        </p:txBody>
      </p:sp>
      <p:sp>
        <p:nvSpPr>
          <p:cNvPr id="38" name="TextBox 37"/>
          <p:cNvSpPr txBox="1"/>
          <p:nvPr/>
        </p:nvSpPr>
        <p:spPr>
          <a:xfrm>
            <a:off x="4580015" y="1510109"/>
            <a:ext cx="593562" cy="307777"/>
          </a:xfrm>
          <a:prstGeom prst="rect">
            <a:avLst/>
          </a:prstGeom>
          <a:noFill/>
        </p:spPr>
        <p:txBody>
          <a:bodyPr wrap="square" rtlCol="0">
            <a:spAutoFit/>
          </a:bodyPr>
          <a:lstStyle/>
          <a:p>
            <a:r>
              <a:rPr lang="fr-CH" sz="1400" b="1" dirty="0" err="1">
                <a:solidFill>
                  <a:srgbClr val="009EC0"/>
                </a:solidFill>
              </a:rPr>
              <a:t>yes</a:t>
            </a:r>
            <a:endParaRPr lang="fr-BE" sz="1400" b="1" dirty="0">
              <a:solidFill>
                <a:srgbClr val="009EC0"/>
              </a:solidFill>
            </a:endParaRPr>
          </a:p>
        </p:txBody>
      </p:sp>
      <p:cxnSp>
        <p:nvCxnSpPr>
          <p:cNvPr id="40" name="Straight Arrow Connector 39"/>
          <p:cNvCxnSpPr/>
          <p:nvPr/>
        </p:nvCxnSpPr>
        <p:spPr>
          <a:xfrm>
            <a:off x="4604077" y="1427743"/>
            <a:ext cx="0" cy="52939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224333" y="2181722"/>
            <a:ext cx="34490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200269" y="1027361"/>
            <a:ext cx="593562" cy="307777"/>
          </a:xfrm>
          <a:prstGeom prst="rect">
            <a:avLst/>
          </a:prstGeom>
          <a:noFill/>
        </p:spPr>
        <p:txBody>
          <a:bodyPr wrap="square" rtlCol="0">
            <a:spAutoFit/>
          </a:bodyPr>
          <a:lstStyle/>
          <a:p>
            <a:r>
              <a:rPr lang="fr-CH" sz="1400" b="1" dirty="0">
                <a:solidFill>
                  <a:srgbClr val="009EC0"/>
                </a:solidFill>
              </a:rPr>
              <a:t>no</a:t>
            </a:r>
            <a:endParaRPr lang="fr-BE" sz="1400" b="1" dirty="0">
              <a:solidFill>
                <a:srgbClr val="009EC0"/>
              </a:solidFill>
            </a:endParaRPr>
          </a:p>
        </p:txBody>
      </p:sp>
      <p:pic>
        <p:nvPicPr>
          <p:cNvPr id="3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4" y="2636912"/>
            <a:ext cx="2187470" cy="200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1853" y="2490307"/>
            <a:ext cx="217912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reeform 329"/>
          <p:cNvSpPr>
            <a:spLocks/>
          </p:cNvSpPr>
          <p:nvPr/>
        </p:nvSpPr>
        <p:spPr bwMode="auto">
          <a:xfrm>
            <a:off x="6371598" y="3185256"/>
            <a:ext cx="395288" cy="249238"/>
          </a:xfrm>
          <a:custGeom>
            <a:avLst/>
            <a:gdLst>
              <a:gd name="T0" fmla="*/ 249 w 249"/>
              <a:gd name="T1" fmla="*/ 79 h 157"/>
              <a:gd name="T2" fmla="*/ 182 w 249"/>
              <a:gd name="T3" fmla="*/ 0 h 157"/>
              <a:gd name="T4" fmla="*/ 182 w 249"/>
              <a:gd name="T5" fmla="*/ 52 h 157"/>
              <a:gd name="T6" fmla="*/ 0 w 249"/>
              <a:gd name="T7" fmla="*/ 52 h 157"/>
              <a:gd name="T8" fmla="*/ 0 w 249"/>
              <a:gd name="T9" fmla="*/ 105 h 157"/>
              <a:gd name="T10" fmla="*/ 182 w 249"/>
              <a:gd name="T11" fmla="*/ 105 h 157"/>
              <a:gd name="T12" fmla="*/ 182 w 249"/>
              <a:gd name="T13" fmla="*/ 157 h 157"/>
              <a:gd name="T14" fmla="*/ 249 w 249"/>
              <a:gd name="T15" fmla="*/ 79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57">
                <a:moveTo>
                  <a:pt x="249" y="79"/>
                </a:moveTo>
                <a:lnTo>
                  <a:pt x="182" y="0"/>
                </a:lnTo>
                <a:lnTo>
                  <a:pt x="182" y="52"/>
                </a:lnTo>
                <a:lnTo>
                  <a:pt x="0" y="52"/>
                </a:lnTo>
                <a:lnTo>
                  <a:pt x="0" y="105"/>
                </a:lnTo>
                <a:lnTo>
                  <a:pt x="182" y="105"/>
                </a:lnTo>
                <a:lnTo>
                  <a:pt x="182" y="157"/>
                </a:lnTo>
                <a:lnTo>
                  <a:pt x="249" y="79"/>
                </a:lnTo>
                <a:close/>
              </a:path>
            </a:pathLst>
          </a:custGeom>
          <a:solidFill>
            <a:schemeClr val="accent1"/>
          </a:solidFill>
          <a:ln w="1588" cap="rnd">
            <a:solidFill>
              <a:srgbClr val="404040"/>
            </a:solidFill>
            <a:prstDash val="solid"/>
            <a:round/>
            <a:headEnd/>
            <a:tailEnd/>
          </a:ln>
        </p:spPr>
        <p:txBody>
          <a:bodyPr vert="horz" wrap="square" lIns="91440" tIns="45720" rIns="91440" bIns="45720" numCol="1" anchor="t" anchorCtr="0" compatLnSpc="1">
            <a:prstTxWarp prst="textNoShape">
              <a:avLst/>
            </a:prstTxWarp>
          </a:bodyPr>
          <a:lstStyle/>
          <a:p>
            <a:endParaRPr lang="lb-LU"/>
          </a:p>
        </p:txBody>
      </p:sp>
      <p:sp>
        <p:nvSpPr>
          <p:cNvPr id="39" name="Freeform 296"/>
          <p:cNvSpPr>
            <a:spLocks/>
          </p:cNvSpPr>
          <p:nvPr/>
        </p:nvSpPr>
        <p:spPr bwMode="auto">
          <a:xfrm>
            <a:off x="2267744" y="3155193"/>
            <a:ext cx="393700" cy="250825"/>
          </a:xfrm>
          <a:custGeom>
            <a:avLst/>
            <a:gdLst>
              <a:gd name="T0" fmla="*/ 0 w 248"/>
              <a:gd name="T1" fmla="*/ 79 h 158"/>
              <a:gd name="T2" fmla="*/ 67 w 248"/>
              <a:gd name="T3" fmla="*/ 158 h 158"/>
              <a:gd name="T4" fmla="*/ 67 w 248"/>
              <a:gd name="T5" fmla="*/ 106 h 158"/>
              <a:gd name="T6" fmla="*/ 248 w 248"/>
              <a:gd name="T7" fmla="*/ 106 h 158"/>
              <a:gd name="T8" fmla="*/ 248 w 248"/>
              <a:gd name="T9" fmla="*/ 52 h 158"/>
              <a:gd name="T10" fmla="*/ 67 w 248"/>
              <a:gd name="T11" fmla="*/ 52 h 158"/>
              <a:gd name="T12" fmla="*/ 67 w 248"/>
              <a:gd name="T13" fmla="*/ 0 h 158"/>
              <a:gd name="T14" fmla="*/ 0 w 248"/>
              <a:gd name="T15" fmla="*/ 79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58">
                <a:moveTo>
                  <a:pt x="0" y="79"/>
                </a:moveTo>
                <a:lnTo>
                  <a:pt x="67" y="158"/>
                </a:lnTo>
                <a:lnTo>
                  <a:pt x="67" y="106"/>
                </a:lnTo>
                <a:lnTo>
                  <a:pt x="248" y="106"/>
                </a:lnTo>
                <a:lnTo>
                  <a:pt x="248" y="52"/>
                </a:lnTo>
                <a:lnTo>
                  <a:pt x="67" y="52"/>
                </a:lnTo>
                <a:lnTo>
                  <a:pt x="67" y="0"/>
                </a:lnTo>
                <a:lnTo>
                  <a:pt x="0" y="79"/>
                </a:lnTo>
                <a:close/>
              </a:path>
            </a:pathLst>
          </a:custGeom>
          <a:solidFill>
            <a:schemeClr val="accent1"/>
          </a:solidFill>
          <a:ln w="1588" cap="rnd">
            <a:solidFill>
              <a:srgbClr val="404040"/>
            </a:solidFill>
            <a:prstDash val="solid"/>
            <a:round/>
            <a:headEnd/>
            <a:tailEnd/>
          </a:ln>
        </p:spPr>
        <p:txBody>
          <a:bodyPr vert="horz" wrap="square" lIns="91440" tIns="45720" rIns="91440" bIns="45720" numCol="1" anchor="t" anchorCtr="0" compatLnSpc="1">
            <a:prstTxWarp prst="textNoShape">
              <a:avLst/>
            </a:prstTxWarp>
          </a:bodyPr>
          <a:lstStyle/>
          <a:p>
            <a:endParaRPr lang="lb-LU"/>
          </a:p>
        </p:txBody>
      </p:sp>
    </p:spTree>
    <p:extLst>
      <p:ext uri="{BB962C8B-B14F-4D97-AF65-F5344CB8AC3E}">
        <p14:creationId xmlns:p14="http://schemas.microsoft.com/office/powerpoint/2010/main" val="190043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9" grpId="0" animBg="1"/>
      <p:bldP spid="24" grpId="0"/>
      <p:bldP spid="25" grpId="0"/>
      <p:bldP spid="26" grpId="0"/>
      <p:bldP spid="27" grpId="0"/>
      <p:bldP spid="28" grpId="0"/>
      <p:bldP spid="29" grpId="0"/>
      <p:bldP spid="30" grpId="0"/>
      <p:bldP spid="33" grpId="0"/>
      <p:bldP spid="35" grpId="0" animBg="1"/>
      <p:bldP spid="38"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05</a:t>
            </a:r>
          </a:p>
        </p:txBody>
      </p:sp>
      <p:sp>
        <p:nvSpPr>
          <p:cNvPr id="2" name="Text Placeholder 1"/>
          <p:cNvSpPr>
            <a:spLocks noGrp="1"/>
          </p:cNvSpPr>
          <p:nvPr>
            <p:ph type="body" sz="quarter" idx="10"/>
          </p:nvPr>
        </p:nvSpPr>
        <p:spPr>
          <a:xfrm>
            <a:off x="2895599" y="1364695"/>
            <a:ext cx="5979459" cy="4842032"/>
          </a:xfrm>
        </p:spPr>
        <p:txBody>
          <a:bodyPr>
            <a:normAutofit/>
          </a:bodyPr>
          <a:lstStyle/>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Is it reasonable to consider that the </a:t>
            </a:r>
            <a:r>
              <a:rPr lang="en-US" sz="1400" b="1" dirty="0"/>
              <a:t>investment would have been made in the absence of the tax benefit</a:t>
            </a:r>
            <a:r>
              <a:rPr lang="en-US" sz="1400" dirty="0"/>
              <a:t>?</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Are the </a:t>
            </a:r>
            <a:r>
              <a:rPr lang="en-US" sz="1400" b="1" dirty="0"/>
              <a:t>commercial and other benefits more significant </a:t>
            </a:r>
            <a:r>
              <a:rPr lang="en-US" sz="1400" dirty="0"/>
              <a:t>than the aggregate amount of tax advantages?</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Are there </a:t>
            </a:r>
            <a:r>
              <a:rPr lang="en-US" sz="1400" b="1" dirty="0"/>
              <a:t>genuine economic reasons </a:t>
            </a:r>
            <a:r>
              <a:rPr lang="en-US" sz="1400" dirty="0"/>
              <a:t>for an investment other than benefiting from a tax advantage?</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Does the arrangement </a:t>
            </a:r>
            <a:r>
              <a:rPr lang="en-US" sz="1400" b="1" dirty="0"/>
              <a:t>merely rely on the application of tax law </a:t>
            </a:r>
            <a:r>
              <a:rPr lang="en-US" sz="1400" dirty="0"/>
              <a:t>(i.e. there exist explicit rules) as opposed to taking advantage of loopholes in the applicable tax systems?</a:t>
            </a:r>
          </a:p>
          <a:p>
            <a:pPr marL="171450" lvl="1" indent="-171450" algn="just" defTabSz="444500" fontAlgn="base">
              <a:spcBef>
                <a:spcPts val="0"/>
              </a:spcBef>
              <a:spcAft>
                <a:spcPts val="1200"/>
              </a:spcAft>
              <a:buClr>
                <a:schemeClr val="accent1"/>
              </a:buClr>
              <a:buSzPct val="100000"/>
              <a:buFont typeface="Arial" pitchFamily="34" charset="0"/>
              <a:buChar char="•"/>
            </a:pPr>
            <a:r>
              <a:rPr lang="fr-CH" sz="1400" dirty="0"/>
              <a:t>Is the arrangement </a:t>
            </a:r>
            <a:r>
              <a:rPr lang="fr-CH" sz="1400" b="1" dirty="0" err="1"/>
              <a:t>known</a:t>
            </a:r>
            <a:r>
              <a:rPr lang="fr-CH" sz="1400" b="1" dirty="0"/>
              <a:t> to the </a:t>
            </a:r>
            <a:r>
              <a:rPr lang="fr-CH" sz="1400" b="1" dirty="0" err="1"/>
              <a:t>tax</a:t>
            </a:r>
            <a:r>
              <a:rPr lang="fr-CH" sz="1400" b="1" dirty="0"/>
              <a:t> </a:t>
            </a:r>
            <a:r>
              <a:rPr lang="fr-CH" sz="1400" b="1" dirty="0" err="1"/>
              <a:t>authorities</a:t>
            </a:r>
            <a:r>
              <a:rPr lang="fr-CH" sz="1400" b="1" dirty="0"/>
              <a:t> </a:t>
            </a:r>
            <a:r>
              <a:rPr lang="fr-CH" sz="1400" b="1" dirty="0" err="1"/>
              <a:t>involved</a:t>
            </a:r>
            <a:r>
              <a:rPr lang="fr-CH" sz="1400" dirty="0"/>
              <a:t>?</a:t>
            </a:r>
          </a:p>
          <a:p>
            <a:endParaRPr lang="fr-BE" sz="1400" dirty="0"/>
          </a:p>
        </p:txBody>
      </p:sp>
      <p:sp>
        <p:nvSpPr>
          <p:cNvPr id="6" name="Text Placeholder 5">
            <a:extLst>
              <a:ext uri="{FF2B5EF4-FFF2-40B4-BE49-F238E27FC236}">
                <a16:creationId xmlns:a16="http://schemas.microsoft.com/office/drawing/2014/main" xmlns="" id="{19DE6BD7-8F84-44C4-80FA-F9B9E6C6B4A2}"/>
              </a:ext>
            </a:extLst>
          </p:cNvPr>
          <p:cNvSpPr>
            <a:spLocks noGrp="1"/>
          </p:cNvSpPr>
          <p:nvPr>
            <p:ph type="body" sz="quarter" idx="14"/>
          </p:nvPr>
        </p:nvSpPr>
        <p:spPr/>
        <p:txBody>
          <a:bodyPr/>
          <a:lstStyle/>
          <a:p>
            <a:pPr>
              <a:spcBef>
                <a:spcPts val="600"/>
              </a:spcBef>
            </a:pPr>
            <a:r>
              <a:rPr lang="en-GB" sz="2000" dirty="0"/>
              <a:t>THE MAIN BENEFIT TEST  </a:t>
            </a:r>
            <a:endParaRPr lang="en-GB" sz="2000" dirty="0">
              <a:solidFill>
                <a:schemeClr val="accent1"/>
              </a:solidFill>
            </a:endParaRPr>
          </a:p>
          <a:p>
            <a:pPr>
              <a:spcBef>
                <a:spcPts val="600"/>
              </a:spcBef>
            </a:pPr>
            <a:r>
              <a:rPr lang="en-US" sz="2000" dirty="0">
                <a:latin typeface="ITC Avant Garde Std Bk" panose="020B0502020202020204" pitchFamily="34" charset="0"/>
              </a:rPr>
              <a:t>Questions to be asked in practice</a:t>
            </a:r>
          </a:p>
        </p:txBody>
      </p:sp>
      <p:pic>
        <p:nvPicPr>
          <p:cNvPr id="8" name="Picture 7">
            <a:extLst>
              <a:ext uri="{FF2B5EF4-FFF2-40B4-BE49-F238E27FC236}">
                <a16:creationId xmlns:a16="http://schemas.microsoft.com/office/drawing/2014/main" xmlns="" id="{9E2CD3E9-D6BC-4CE5-8FCA-C88AAB2DD4FF}"/>
              </a:ext>
            </a:extLst>
          </p:cNvPr>
          <p:cNvPicPr>
            <a:picLocks noChangeAspect="1"/>
          </p:cNvPicPr>
          <p:nvPr/>
        </p:nvPicPr>
        <p:blipFill rotWithShape="1">
          <a:blip r:embed="rId3">
            <a:extLst>
              <a:ext uri="{28A0092B-C50C-407E-A947-70E740481C1C}">
                <a14:useLocalDpi xmlns:a14="http://schemas.microsoft.com/office/drawing/2010/main" val="0"/>
              </a:ext>
            </a:extLst>
          </a:blip>
          <a:srcRect r="68999"/>
          <a:stretch/>
        </p:blipFill>
        <p:spPr>
          <a:xfrm>
            <a:off x="12" y="1365027"/>
            <a:ext cx="2649059" cy="5485353"/>
          </a:xfrm>
          <a:prstGeom prst="rect">
            <a:avLst/>
          </a:prstGeom>
        </p:spPr>
      </p:pic>
    </p:spTree>
    <p:extLst>
      <p:ext uri="{BB962C8B-B14F-4D97-AF65-F5344CB8AC3E}">
        <p14:creationId xmlns:p14="http://schemas.microsoft.com/office/powerpoint/2010/main" val="119618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06</a:t>
            </a:r>
          </a:p>
        </p:txBody>
      </p:sp>
      <p:sp>
        <p:nvSpPr>
          <p:cNvPr id="6" name="Text Placeholder 5">
            <a:extLst>
              <a:ext uri="{FF2B5EF4-FFF2-40B4-BE49-F238E27FC236}">
                <a16:creationId xmlns:a16="http://schemas.microsoft.com/office/drawing/2014/main" xmlns="" id="{19DE6BD7-8F84-44C4-80FA-F9B9E6C6B4A2}"/>
              </a:ext>
            </a:extLst>
          </p:cNvPr>
          <p:cNvSpPr>
            <a:spLocks noGrp="1"/>
          </p:cNvSpPr>
          <p:nvPr>
            <p:ph type="body" sz="quarter" idx="14"/>
          </p:nvPr>
        </p:nvSpPr>
        <p:spPr/>
        <p:txBody>
          <a:bodyPr/>
          <a:lstStyle/>
          <a:p>
            <a:pPr>
              <a:spcBef>
                <a:spcPts val="600"/>
              </a:spcBef>
            </a:pPr>
            <a:r>
              <a:rPr lang="en-US" sz="2000" dirty="0"/>
              <a:t>CASE </a:t>
            </a:r>
            <a:r>
              <a:rPr lang="en-US" sz="2000" dirty="0" smtClean="0"/>
              <a:t>STUDIES</a:t>
            </a:r>
            <a:endParaRPr lang="en-US" sz="2000" dirty="0"/>
          </a:p>
        </p:txBody>
      </p:sp>
      <p:sp>
        <p:nvSpPr>
          <p:cNvPr id="10" name="Text Placeholder 2">
            <a:extLst>
              <a:ext uri="{FF2B5EF4-FFF2-40B4-BE49-F238E27FC236}">
                <a16:creationId xmlns:a16="http://schemas.microsoft.com/office/drawing/2014/main" xmlns="" id="{308F1237-C2D1-419F-9650-076239224572}"/>
              </a:ext>
            </a:extLst>
          </p:cNvPr>
          <p:cNvSpPr txBox="1">
            <a:spLocks/>
          </p:cNvSpPr>
          <p:nvPr/>
        </p:nvSpPr>
        <p:spPr>
          <a:xfrm>
            <a:off x="4136490" y="1399060"/>
            <a:ext cx="4248048" cy="489709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None/>
              <a:defRPr lang="en-US" sz="3000" b="1" kern="1200" smtClean="0">
                <a:solidFill>
                  <a:schemeClr val="tx1"/>
                </a:solidFill>
                <a:latin typeface="ITC Avant Garde Std Md" panose="020B06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BE"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defTabSz="444500" fontAlgn="base">
              <a:spcBef>
                <a:spcPts val="0"/>
              </a:spcBef>
              <a:spcAft>
                <a:spcPts val="1200"/>
              </a:spcAft>
              <a:buClr>
                <a:srgbClr val="0082BB"/>
              </a:buClr>
              <a:buSzPct val="100000"/>
              <a:buFont typeface="Arial" panose="020B0604020202020204" pitchFamily="34" charset="0"/>
              <a:buNone/>
            </a:pPr>
            <a:r>
              <a:rPr lang="en-US" sz="1400" b="1" dirty="0">
                <a:solidFill>
                  <a:schemeClr val="accent1"/>
                </a:solidFill>
              </a:rPr>
              <a:t>Cross-border arrangement </a:t>
            </a:r>
          </a:p>
          <a:p>
            <a:pPr marL="171450" lvl="1" indent="-171450" algn="just" defTabSz="444500" fontAlgn="base">
              <a:spcBef>
                <a:spcPts val="0"/>
              </a:spcBef>
              <a:spcAft>
                <a:spcPts val="1200"/>
              </a:spcAft>
              <a:buClr>
                <a:srgbClr val="0082BB"/>
              </a:buClr>
              <a:buSzPct val="100000"/>
            </a:pPr>
            <a:r>
              <a:rPr lang="en-US" sz="1400" dirty="0"/>
              <a:t>The Fund invests into pan-European real estate assets and should as such qualify as cross-border arrangement</a:t>
            </a:r>
          </a:p>
          <a:p>
            <a:pPr marL="0" lvl="1" indent="0" algn="just" defTabSz="444500" fontAlgn="base">
              <a:spcBef>
                <a:spcPts val="0"/>
              </a:spcBef>
              <a:spcAft>
                <a:spcPts val="1800"/>
              </a:spcAft>
              <a:buClr>
                <a:srgbClr val="0082BB"/>
              </a:buClr>
              <a:buSzPct val="100000"/>
              <a:buFont typeface="Arial" panose="020B0604020202020204" pitchFamily="34" charset="0"/>
              <a:buNone/>
            </a:pPr>
            <a:r>
              <a:rPr lang="en-US" sz="1400" b="1" dirty="0">
                <a:solidFill>
                  <a:schemeClr val="accent1"/>
                </a:solidFill>
              </a:rPr>
              <a:t>Review of hallmarks</a:t>
            </a:r>
          </a:p>
          <a:p>
            <a:pPr marL="171450" lvl="1" indent="-171450" algn="just" defTabSz="444500" fontAlgn="base">
              <a:spcBef>
                <a:spcPts val="0"/>
              </a:spcBef>
              <a:spcAft>
                <a:spcPts val="1800"/>
              </a:spcAft>
              <a:buClr>
                <a:schemeClr val="accent1"/>
              </a:buClr>
              <a:buSzPct val="100000"/>
            </a:pPr>
            <a:r>
              <a:rPr lang="en-US" sz="1400" b="1" dirty="0"/>
              <a:t>Generic hallmarks linked to the MBT</a:t>
            </a:r>
          </a:p>
          <a:p>
            <a:pPr marL="523875" lvl="2" indent="-171450" algn="just" defTabSz="444500" fontAlgn="base">
              <a:spcBef>
                <a:spcPts val="0"/>
              </a:spcBef>
              <a:spcAft>
                <a:spcPts val="1800"/>
              </a:spcAft>
              <a:buClr>
                <a:schemeClr val="accent1"/>
              </a:buClr>
              <a:buSzPct val="100000"/>
            </a:pPr>
            <a:r>
              <a:rPr lang="en-US" sz="1400" dirty="0"/>
              <a:t>The "Confidentiality" hallmark</a:t>
            </a:r>
          </a:p>
          <a:p>
            <a:pPr marL="523875" lvl="2" indent="-171450" algn="just" defTabSz="444500" fontAlgn="base">
              <a:spcBef>
                <a:spcPts val="0"/>
              </a:spcBef>
              <a:spcAft>
                <a:spcPts val="1800"/>
              </a:spcAft>
              <a:buClr>
                <a:schemeClr val="accent1"/>
              </a:buClr>
              <a:buSzPct val="100000"/>
            </a:pPr>
            <a:r>
              <a:rPr lang="en-US" sz="1400" dirty="0"/>
              <a:t>The "Premium fee" hallmark</a:t>
            </a:r>
          </a:p>
          <a:p>
            <a:pPr marL="523875" lvl="2" indent="-171450" algn="just" defTabSz="444500" fontAlgn="base">
              <a:spcBef>
                <a:spcPts val="0"/>
              </a:spcBef>
              <a:spcAft>
                <a:spcPts val="1800"/>
              </a:spcAft>
              <a:buClr>
                <a:schemeClr val="accent1"/>
              </a:buClr>
              <a:buSzPct val="100000"/>
            </a:pPr>
            <a:r>
              <a:rPr lang="en-US" sz="1400" dirty="0"/>
              <a:t>The "Standardized tax product" hallmark</a:t>
            </a:r>
          </a:p>
          <a:p>
            <a:pPr marL="171450" lvl="1" indent="-171450" algn="just" defTabSz="444500" fontAlgn="base">
              <a:spcBef>
                <a:spcPts val="0"/>
              </a:spcBef>
              <a:spcAft>
                <a:spcPts val="1800"/>
              </a:spcAft>
              <a:buClr>
                <a:schemeClr val="accent1"/>
              </a:buClr>
              <a:buSzPct val="100000"/>
            </a:pPr>
            <a:r>
              <a:rPr lang="en-US" sz="1400" b="1" dirty="0"/>
              <a:t>Specific hallmarks linked to the MBT</a:t>
            </a:r>
          </a:p>
          <a:p>
            <a:pPr marL="523875" lvl="2" indent="-171450" algn="just" defTabSz="444500" fontAlgn="base">
              <a:spcBef>
                <a:spcPts val="0"/>
              </a:spcBef>
              <a:spcAft>
                <a:spcPts val="1800"/>
              </a:spcAft>
              <a:buClr>
                <a:schemeClr val="accent1"/>
              </a:buClr>
              <a:buSzPct val="100000"/>
            </a:pPr>
            <a:r>
              <a:rPr lang="en-US" sz="1400" dirty="0"/>
              <a:t>The "Loss company" hallmark</a:t>
            </a:r>
          </a:p>
          <a:p>
            <a:pPr marL="523875" lvl="2" indent="-171450" algn="just" defTabSz="444500" fontAlgn="base">
              <a:spcBef>
                <a:spcPts val="0"/>
              </a:spcBef>
              <a:spcAft>
                <a:spcPts val="1800"/>
              </a:spcAft>
              <a:buClr>
                <a:schemeClr val="accent1"/>
              </a:buClr>
              <a:buSzPct val="100000"/>
            </a:pPr>
            <a:r>
              <a:rPr lang="en-US" sz="1400" dirty="0"/>
              <a:t>The "Converting income scheme" hallmark</a:t>
            </a:r>
          </a:p>
          <a:p>
            <a:pPr marL="523875" lvl="2" indent="-171450" algn="just" defTabSz="444500" fontAlgn="base">
              <a:spcBef>
                <a:spcPts val="0"/>
              </a:spcBef>
              <a:spcAft>
                <a:spcPts val="1800"/>
              </a:spcAft>
              <a:buClr>
                <a:schemeClr val="accent1"/>
              </a:buClr>
              <a:buSzPct val="100000"/>
            </a:pPr>
            <a:r>
              <a:rPr lang="en-US" sz="1400" dirty="0"/>
              <a:t>The "Circular transaction" hallmark</a:t>
            </a:r>
          </a:p>
          <a:p>
            <a:pPr marL="523875" lvl="2" indent="-171450" algn="just" defTabSz="444500" fontAlgn="base">
              <a:spcBef>
                <a:spcPts val="0"/>
              </a:spcBef>
              <a:spcAft>
                <a:spcPts val="1800"/>
              </a:spcAft>
              <a:buClr>
                <a:srgbClr val="0082BB"/>
              </a:buClr>
              <a:buSzPct val="100000"/>
            </a:pPr>
            <a:endParaRPr lang="en-US" sz="1400" dirty="0"/>
          </a:p>
          <a:p>
            <a:pPr marL="523875" lvl="2" indent="-171450" algn="just" defTabSz="444500" fontAlgn="base">
              <a:spcBef>
                <a:spcPts val="0"/>
              </a:spcBef>
              <a:spcAft>
                <a:spcPts val="1800"/>
              </a:spcAft>
              <a:buClr>
                <a:srgbClr val="0082BB"/>
              </a:buClr>
              <a:buSzPct val="100000"/>
            </a:pPr>
            <a:endParaRPr lang="en-US" sz="1400" dirty="0"/>
          </a:p>
        </p:txBody>
      </p:sp>
      <p:pic>
        <p:nvPicPr>
          <p:cNvPr id="11" name="Picture 4" descr="Bildergebnis fÃ¼r x">
            <a:extLst>
              <a:ext uri="{FF2B5EF4-FFF2-40B4-BE49-F238E27FC236}">
                <a16:creationId xmlns:a16="http://schemas.microsoft.com/office/drawing/2014/main" xmlns="" id="{A9713D2A-AFF8-462C-B048-16D5893C07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031" y="2953124"/>
            <a:ext cx="240633" cy="3015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Bildergebnis fÃ¼r x">
            <a:extLst>
              <a:ext uri="{FF2B5EF4-FFF2-40B4-BE49-F238E27FC236}">
                <a16:creationId xmlns:a16="http://schemas.microsoft.com/office/drawing/2014/main" xmlns="" id="{2340B481-054C-4F65-850E-43FFC53575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8390" y="3367606"/>
            <a:ext cx="240633" cy="3015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ldergebnis fÃ¼r x">
            <a:extLst>
              <a:ext uri="{FF2B5EF4-FFF2-40B4-BE49-F238E27FC236}">
                <a16:creationId xmlns:a16="http://schemas.microsoft.com/office/drawing/2014/main" xmlns="" id="{FCBE2CAB-CDCF-42AD-AEE0-C585C14BF1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4308" y="3792034"/>
            <a:ext cx="240633" cy="3015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ildergebnis fÃ¼r x">
            <a:extLst>
              <a:ext uri="{FF2B5EF4-FFF2-40B4-BE49-F238E27FC236}">
                <a16:creationId xmlns:a16="http://schemas.microsoft.com/office/drawing/2014/main" xmlns="" id="{0A5CA43F-B97E-4885-A9BB-E2439303DD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7840" y="4669335"/>
            <a:ext cx="240633" cy="3015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Bildergebnis fÃ¼r x">
            <a:extLst>
              <a:ext uri="{FF2B5EF4-FFF2-40B4-BE49-F238E27FC236}">
                <a16:creationId xmlns:a16="http://schemas.microsoft.com/office/drawing/2014/main" xmlns="" id="{8C28518D-7ACD-4BFE-9226-4056969396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7839" y="5531327"/>
            <a:ext cx="240633" cy="3015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ldergebnis fÃ¼r x">
            <a:extLst>
              <a:ext uri="{FF2B5EF4-FFF2-40B4-BE49-F238E27FC236}">
                <a16:creationId xmlns:a16="http://schemas.microsoft.com/office/drawing/2014/main" xmlns="" id="{7930CF63-4897-4238-9FED-59F653E709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9530" y="5106899"/>
            <a:ext cx="240633" cy="3015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82" y="1340854"/>
            <a:ext cx="3752593" cy="451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07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06</a:t>
            </a:r>
          </a:p>
        </p:txBody>
      </p:sp>
      <p:sp>
        <p:nvSpPr>
          <p:cNvPr id="10" name="Text Placeholder 2">
            <a:extLst>
              <a:ext uri="{FF2B5EF4-FFF2-40B4-BE49-F238E27FC236}">
                <a16:creationId xmlns:a16="http://schemas.microsoft.com/office/drawing/2014/main" xmlns="" id="{308F1237-C2D1-419F-9650-076239224572}"/>
              </a:ext>
            </a:extLst>
          </p:cNvPr>
          <p:cNvSpPr txBox="1">
            <a:spLocks/>
          </p:cNvSpPr>
          <p:nvPr/>
        </p:nvSpPr>
        <p:spPr>
          <a:xfrm>
            <a:off x="4077187" y="1162926"/>
            <a:ext cx="4248048" cy="48970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lang="en-US" sz="3000" b="1" kern="1200" smtClean="0">
                <a:solidFill>
                  <a:schemeClr val="tx1"/>
                </a:solidFill>
                <a:latin typeface="ITC Avant Garde Std Md" panose="020B06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BE"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defTabSz="444500" fontAlgn="base">
              <a:spcBef>
                <a:spcPts val="0"/>
              </a:spcBef>
              <a:spcAft>
                <a:spcPts val="1800"/>
              </a:spcAft>
              <a:buClr>
                <a:srgbClr val="0082BB"/>
              </a:buClr>
              <a:buSzPct val="100000"/>
              <a:buNone/>
            </a:pPr>
            <a:r>
              <a:rPr lang="fr-CH" sz="1400" b="1" dirty="0" err="1">
                <a:solidFill>
                  <a:schemeClr val="accent1"/>
                </a:solidFill>
              </a:rPr>
              <a:t>Review</a:t>
            </a:r>
            <a:r>
              <a:rPr lang="fr-CH" sz="1400" b="1" dirty="0">
                <a:solidFill>
                  <a:schemeClr val="accent1"/>
                </a:solidFill>
              </a:rPr>
              <a:t> of </a:t>
            </a:r>
            <a:r>
              <a:rPr lang="fr-CH" sz="1400" b="1" dirty="0" err="1">
                <a:solidFill>
                  <a:schemeClr val="accent1"/>
                </a:solidFill>
              </a:rPr>
              <a:t>hallmarks</a:t>
            </a:r>
            <a:endParaRPr lang="fr-CH" sz="1400" b="1" dirty="0">
              <a:solidFill>
                <a:schemeClr val="accent1"/>
              </a:solidFill>
            </a:endParaRPr>
          </a:p>
          <a:p>
            <a:pPr marL="171450" lvl="1" indent="-171450" algn="just" defTabSz="444500" fontAlgn="base">
              <a:spcBef>
                <a:spcPts val="0"/>
              </a:spcBef>
              <a:spcAft>
                <a:spcPts val="1800"/>
              </a:spcAft>
              <a:buClr>
                <a:schemeClr val="accent1"/>
              </a:buClr>
              <a:buSzPct val="100000"/>
            </a:pPr>
            <a:r>
              <a:rPr lang="en-GB" sz="1400" b="1" dirty="0"/>
              <a:t>Specific hallmarks related to cross-border arrangements</a:t>
            </a:r>
          </a:p>
          <a:p>
            <a:pPr marL="523875" lvl="2" indent="-171450" algn="just" defTabSz="444500" fontAlgn="base">
              <a:spcBef>
                <a:spcPts val="0"/>
              </a:spcBef>
              <a:spcAft>
                <a:spcPts val="1800"/>
              </a:spcAft>
              <a:buClr>
                <a:schemeClr val="accent1"/>
              </a:buClr>
              <a:buSzPct val="100000"/>
            </a:pPr>
            <a:r>
              <a:rPr lang="fr-CH" sz="1400" dirty="0"/>
              <a:t>The "No or </a:t>
            </a:r>
            <a:r>
              <a:rPr lang="fr-CH" sz="1400" dirty="0" err="1"/>
              <a:t>low</a:t>
            </a:r>
            <a:r>
              <a:rPr lang="fr-CH" sz="1400" dirty="0"/>
              <a:t> taxation" </a:t>
            </a:r>
            <a:r>
              <a:rPr lang="fr-CH" sz="1400" dirty="0" err="1"/>
              <a:t>hallmark</a:t>
            </a:r>
            <a:r>
              <a:rPr lang="fr-CH" sz="1400" dirty="0"/>
              <a:t> (</a:t>
            </a:r>
            <a:r>
              <a:rPr lang="fr-CH" sz="1400" dirty="0" err="1"/>
              <a:t>deductible</a:t>
            </a:r>
            <a:r>
              <a:rPr lang="fr-CH" sz="1400" dirty="0"/>
              <a:t> cross-border </a:t>
            </a:r>
            <a:r>
              <a:rPr lang="fr-CH" sz="1400" dirty="0" err="1"/>
              <a:t>payments</a:t>
            </a:r>
            <a:r>
              <a:rPr lang="fr-CH" sz="1400" dirty="0"/>
              <a:t>)</a:t>
            </a:r>
            <a:endParaRPr lang="en-GB" sz="1400" dirty="0"/>
          </a:p>
          <a:p>
            <a:pPr marL="884238" lvl="3" indent="-171450" algn="just" defTabSz="444500" fontAlgn="base">
              <a:spcBef>
                <a:spcPts val="0"/>
              </a:spcBef>
              <a:spcAft>
                <a:spcPts val="1800"/>
              </a:spcAft>
              <a:buClr>
                <a:schemeClr val="accent1"/>
              </a:buClr>
              <a:buSzPct val="100000"/>
            </a:pPr>
            <a:r>
              <a:rPr lang="fr-CH" sz="1400" dirty="0"/>
              <a:t>Taxation at </a:t>
            </a:r>
            <a:r>
              <a:rPr lang="fr-CH" sz="1400" dirty="0" err="1"/>
              <a:t>zero</a:t>
            </a:r>
            <a:r>
              <a:rPr lang="fr-CH" sz="1400" dirty="0"/>
              <a:t> or </a:t>
            </a:r>
            <a:r>
              <a:rPr lang="fr-CH" sz="1400" dirty="0" err="1"/>
              <a:t>almost</a:t>
            </a:r>
            <a:r>
              <a:rPr lang="fr-CH" sz="1400" dirty="0"/>
              <a:t> </a:t>
            </a:r>
            <a:r>
              <a:rPr lang="fr-CH" sz="1400" dirty="0" err="1"/>
              <a:t>zero</a:t>
            </a:r>
            <a:endParaRPr lang="fr-CH" sz="1400" dirty="0"/>
          </a:p>
          <a:p>
            <a:pPr marL="884238" lvl="3" indent="-171450" algn="just" defTabSz="444500" fontAlgn="base">
              <a:spcBef>
                <a:spcPts val="0"/>
              </a:spcBef>
              <a:spcAft>
                <a:spcPts val="1800"/>
              </a:spcAft>
              <a:buClr>
                <a:schemeClr val="accent1"/>
              </a:buClr>
              <a:buSzPct val="100000"/>
            </a:pPr>
            <a:r>
              <a:rPr lang="fr-CH" sz="1400" dirty="0"/>
              <a:t>Full exemption </a:t>
            </a:r>
            <a:r>
              <a:rPr lang="fr-CH" sz="1400" dirty="0" err="1"/>
              <a:t>from</a:t>
            </a:r>
            <a:r>
              <a:rPr lang="fr-CH" sz="1400" dirty="0"/>
              <a:t> </a:t>
            </a:r>
            <a:r>
              <a:rPr lang="fr-CH" sz="1400" dirty="0" err="1"/>
              <a:t>tax</a:t>
            </a:r>
            <a:endParaRPr lang="fr-CH" sz="1400" dirty="0"/>
          </a:p>
          <a:p>
            <a:pPr marL="884238" lvl="3" indent="-171450" algn="just" defTabSz="444500" fontAlgn="base">
              <a:spcBef>
                <a:spcPts val="0"/>
              </a:spcBef>
              <a:spcAft>
                <a:spcPts val="1800"/>
              </a:spcAft>
              <a:buClr>
                <a:schemeClr val="accent1"/>
              </a:buClr>
              <a:buSzPct val="100000"/>
            </a:pPr>
            <a:r>
              <a:rPr lang="fr-CH" sz="1400" dirty="0" err="1"/>
              <a:t>Preferential</a:t>
            </a:r>
            <a:r>
              <a:rPr lang="fr-CH" sz="1400" dirty="0"/>
              <a:t> </a:t>
            </a:r>
            <a:r>
              <a:rPr lang="fr-CH" sz="1400" dirty="0" err="1"/>
              <a:t>tax</a:t>
            </a:r>
            <a:r>
              <a:rPr lang="fr-CH" sz="1400" dirty="0"/>
              <a:t> </a:t>
            </a:r>
            <a:r>
              <a:rPr lang="fr-CH" sz="1400" dirty="0" err="1"/>
              <a:t>regime</a:t>
            </a:r>
            <a:endParaRPr lang="en-GB" sz="1400" dirty="0"/>
          </a:p>
          <a:p>
            <a:pPr marL="171450" lvl="1" indent="-171450" algn="just" defTabSz="444500" fontAlgn="base">
              <a:spcBef>
                <a:spcPts val="0"/>
              </a:spcBef>
              <a:spcAft>
                <a:spcPts val="1800"/>
              </a:spcAft>
              <a:buClr>
                <a:schemeClr val="accent1"/>
              </a:buClr>
              <a:buSzPct val="100000"/>
            </a:pPr>
            <a:r>
              <a:rPr lang="en-GB" sz="1400" dirty="0"/>
              <a:t>The “</a:t>
            </a:r>
            <a:r>
              <a:rPr lang="en-GB" sz="1400" b="1" dirty="0"/>
              <a:t>No or low taxation</a:t>
            </a:r>
            <a:r>
              <a:rPr lang="en-GB" sz="1400" dirty="0"/>
              <a:t>” hallmark should be fulfilled given that </a:t>
            </a:r>
            <a:r>
              <a:rPr lang="en-GB" sz="1400" dirty="0" err="1"/>
              <a:t>LuxCo</a:t>
            </a:r>
            <a:r>
              <a:rPr lang="en-GB" sz="1400" dirty="0"/>
              <a:t> pays interest to the Cayman fund that is exempt from </a:t>
            </a:r>
            <a:r>
              <a:rPr lang="en-GB" sz="1400" dirty="0" smtClean="0"/>
              <a:t>taxation</a:t>
            </a:r>
          </a:p>
          <a:p>
            <a:pPr marL="171450" lvl="1" indent="-171450" algn="just" defTabSz="444500" fontAlgn="base">
              <a:spcBef>
                <a:spcPts val="0"/>
              </a:spcBef>
              <a:spcAft>
                <a:spcPts val="1800"/>
              </a:spcAft>
              <a:buClr>
                <a:schemeClr val="accent1"/>
              </a:buClr>
              <a:buSzPct val="100000"/>
            </a:pPr>
            <a:r>
              <a:rPr lang="en-US" sz="1400" dirty="0"/>
              <a:t>On 18 February 2020, the EU Council updated the EU list of </a:t>
            </a:r>
            <a:r>
              <a:rPr lang="en-US" sz="1400" b="1" dirty="0"/>
              <a:t>non-cooperative tax jurisdictions </a:t>
            </a:r>
            <a:r>
              <a:rPr lang="en-US" sz="1400" dirty="0"/>
              <a:t>by adding </a:t>
            </a:r>
            <a:r>
              <a:rPr lang="en-US" sz="1400" b="1" dirty="0"/>
              <a:t>Cayman Islands</a:t>
            </a:r>
            <a:r>
              <a:rPr lang="en-US" sz="1400" dirty="0"/>
              <a:t>, Palau, Panama and Seychelles. </a:t>
            </a:r>
            <a:endParaRPr lang="lb-LU" sz="1400" dirty="0"/>
          </a:p>
          <a:p>
            <a:pPr marL="171450" lvl="1" indent="-171450" algn="just" defTabSz="444500" fontAlgn="base">
              <a:spcBef>
                <a:spcPts val="0"/>
              </a:spcBef>
              <a:spcAft>
                <a:spcPts val="1800"/>
              </a:spcAft>
              <a:buClr>
                <a:schemeClr val="accent1"/>
              </a:buClr>
              <a:buSzPct val="100000"/>
            </a:pPr>
            <a:r>
              <a:rPr lang="en-US" sz="1400" dirty="0"/>
              <a:t>As far as Cayman Islands is concerned, the Council concluded that "Cayman Islands does not have appropriate measures in place relating to economic substance in the area of collective investment vehicles."</a:t>
            </a:r>
            <a:endParaRPr lang="en-GB" sz="1400" dirty="0"/>
          </a:p>
          <a:p>
            <a:pPr marL="171450" lvl="1" indent="-171450" algn="just" defTabSz="444500" fontAlgn="base">
              <a:spcBef>
                <a:spcPts val="0"/>
              </a:spcBef>
              <a:spcAft>
                <a:spcPts val="1800"/>
              </a:spcAft>
              <a:buClr>
                <a:schemeClr val="accent1"/>
              </a:buClr>
              <a:buSzPct val="100000"/>
            </a:pPr>
            <a:endParaRPr lang="en-US" sz="1400" dirty="0"/>
          </a:p>
          <a:p>
            <a:pPr marL="171450" lvl="1" indent="-171450" algn="just" defTabSz="444500" fontAlgn="base">
              <a:spcBef>
                <a:spcPts val="0"/>
              </a:spcBef>
              <a:spcAft>
                <a:spcPts val="1800"/>
              </a:spcAft>
              <a:buClr>
                <a:schemeClr val="accent1"/>
              </a:buClr>
              <a:buSzPct val="100000"/>
            </a:pPr>
            <a:endParaRPr lang="en-US" sz="1400" dirty="0"/>
          </a:p>
        </p:txBody>
      </p:sp>
      <p:pic>
        <p:nvPicPr>
          <p:cNvPr id="18" name="Picture 2" descr="Bildergebnis fÃ¼r achtung">
            <a:extLst>
              <a:ext uri="{FF2B5EF4-FFF2-40B4-BE49-F238E27FC236}">
                <a16:creationId xmlns:a16="http://schemas.microsoft.com/office/drawing/2014/main" xmlns="" id="{C4EAE399-15AF-4CC8-8009-7EC5B4E55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7" t="9210" r="8891" b="8082"/>
          <a:stretch/>
        </p:blipFill>
        <p:spPr bwMode="auto">
          <a:xfrm>
            <a:off x="8516594" y="2409470"/>
            <a:ext cx="360114" cy="362744"/>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5">
            <a:extLst>
              <a:ext uri="{FF2B5EF4-FFF2-40B4-BE49-F238E27FC236}">
                <a16:creationId xmlns:a16="http://schemas.microsoft.com/office/drawing/2014/main" xmlns="" id="{19DE6BD7-8F84-44C4-80FA-F9B9E6C6B4A2}"/>
              </a:ext>
            </a:extLst>
          </p:cNvPr>
          <p:cNvSpPr>
            <a:spLocks noGrp="1"/>
          </p:cNvSpPr>
          <p:nvPr>
            <p:ph type="body" sz="quarter" idx="14"/>
          </p:nvPr>
        </p:nvSpPr>
        <p:spPr>
          <a:xfrm>
            <a:off x="1212669" y="250523"/>
            <a:ext cx="6908513" cy="482600"/>
          </a:xfrm>
        </p:spPr>
        <p:txBody>
          <a:bodyPr/>
          <a:lstStyle/>
          <a:p>
            <a:pPr>
              <a:spcBef>
                <a:spcPts val="600"/>
              </a:spcBef>
            </a:pPr>
            <a:r>
              <a:rPr lang="en-US" sz="2000" dirty="0"/>
              <a:t>CASE STUDIES</a:t>
            </a:r>
          </a:p>
          <a:p>
            <a:pPr>
              <a:spcBef>
                <a:spcPts val="600"/>
              </a:spcBef>
            </a:pPr>
            <a:r>
              <a:rPr lang="en-US" sz="2000" dirty="0">
                <a:latin typeface="ITC Avant Garde Std Bk" panose="020B0502020202020204" pitchFamily="34" charset="0"/>
              </a:rPr>
              <a:t>Case 1: The foreign fund</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82" y="1340854"/>
            <a:ext cx="3752593" cy="451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5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06</a:t>
            </a:r>
          </a:p>
        </p:txBody>
      </p:sp>
      <p:sp>
        <p:nvSpPr>
          <p:cNvPr id="10" name="Text Placeholder 2">
            <a:extLst>
              <a:ext uri="{FF2B5EF4-FFF2-40B4-BE49-F238E27FC236}">
                <a16:creationId xmlns:a16="http://schemas.microsoft.com/office/drawing/2014/main" xmlns="" id="{308F1237-C2D1-419F-9650-076239224572}"/>
              </a:ext>
            </a:extLst>
          </p:cNvPr>
          <p:cNvSpPr txBox="1">
            <a:spLocks/>
          </p:cNvSpPr>
          <p:nvPr/>
        </p:nvSpPr>
        <p:spPr>
          <a:xfrm>
            <a:off x="4235656" y="1369121"/>
            <a:ext cx="4248048" cy="48970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lang="en-US" sz="3000" b="1" kern="1200" smtClean="0">
                <a:solidFill>
                  <a:schemeClr val="tx1"/>
                </a:solidFill>
                <a:latin typeface="ITC Avant Garde Std Md" panose="020B06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BE"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defTabSz="444500" fontAlgn="base">
              <a:spcBef>
                <a:spcPts val="0"/>
              </a:spcBef>
              <a:spcAft>
                <a:spcPts val="1800"/>
              </a:spcAft>
              <a:buClr>
                <a:srgbClr val="0082BB"/>
              </a:buClr>
              <a:buSzPct val="100000"/>
              <a:buNone/>
            </a:pPr>
            <a:r>
              <a:rPr lang="fr-CH" sz="1400" b="1" dirty="0" err="1">
                <a:solidFill>
                  <a:schemeClr val="accent1"/>
                </a:solidFill>
              </a:rPr>
              <a:t>Review</a:t>
            </a:r>
            <a:r>
              <a:rPr lang="fr-CH" sz="1400" b="1" dirty="0">
                <a:solidFill>
                  <a:schemeClr val="accent1"/>
                </a:solidFill>
              </a:rPr>
              <a:t> of </a:t>
            </a:r>
            <a:r>
              <a:rPr lang="fr-CH" sz="1400" b="1" dirty="0" err="1">
                <a:solidFill>
                  <a:schemeClr val="accent1"/>
                </a:solidFill>
              </a:rPr>
              <a:t>hallmarks</a:t>
            </a:r>
            <a:endParaRPr lang="fr-CH" sz="1400" b="1" dirty="0">
              <a:solidFill>
                <a:schemeClr val="accent1"/>
              </a:solidFill>
            </a:endParaRPr>
          </a:p>
          <a:p>
            <a:pPr marL="171450" lvl="1" indent="-171450" algn="just" defTabSz="444500" fontAlgn="base">
              <a:spcBef>
                <a:spcPts val="0"/>
              </a:spcBef>
              <a:spcAft>
                <a:spcPts val="1800"/>
              </a:spcAft>
              <a:buClr>
                <a:schemeClr val="accent1"/>
              </a:buClr>
              <a:buSzPct val="100000"/>
            </a:pPr>
            <a:r>
              <a:rPr lang="fr-CH" sz="1400" b="1" dirty="0" err="1"/>
              <a:t>Specific</a:t>
            </a:r>
            <a:r>
              <a:rPr lang="fr-CH" sz="1400" b="1" dirty="0"/>
              <a:t> </a:t>
            </a:r>
            <a:r>
              <a:rPr lang="fr-CH" sz="1400" b="1" dirty="0" err="1"/>
              <a:t>hallmarks</a:t>
            </a:r>
            <a:r>
              <a:rPr lang="fr-CH" sz="1400" b="1" dirty="0"/>
              <a:t> </a:t>
            </a:r>
            <a:r>
              <a:rPr lang="fr-CH" sz="1400" b="1" dirty="0" err="1"/>
              <a:t>related</a:t>
            </a:r>
            <a:r>
              <a:rPr lang="fr-CH" sz="1400" b="1" dirty="0"/>
              <a:t> to cross-border transactions</a:t>
            </a:r>
          </a:p>
          <a:p>
            <a:pPr marL="523875" lvl="2" indent="-171450" algn="just" defTabSz="444500" fontAlgn="base">
              <a:spcBef>
                <a:spcPts val="0"/>
              </a:spcBef>
              <a:spcAft>
                <a:spcPts val="1800"/>
              </a:spcAft>
              <a:buClr>
                <a:schemeClr val="accent1"/>
              </a:buClr>
              <a:buSzPct val="100000"/>
            </a:pPr>
            <a:r>
              <a:rPr lang="fr-CH" sz="1400" dirty="0"/>
              <a:t>The "State-</a:t>
            </a:r>
            <a:r>
              <a:rPr lang="fr-CH" sz="1400" dirty="0" err="1"/>
              <a:t>less</a:t>
            </a:r>
            <a:r>
              <a:rPr lang="fr-CH" sz="1400" dirty="0"/>
              <a:t> </a:t>
            </a:r>
            <a:r>
              <a:rPr lang="fr-CH" sz="1400" dirty="0" err="1"/>
              <a:t>company</a:t>
            </a:r>
            <a:r>
              <a:rPr lang="fr-CH" sz="1400" dirty="0"/>
              <a:t>" and "black-</a:t>
            </a:r>
            <a:r>
              <a:rPr lang="fr-CH" sz="1400" dirty="0" err="1"/>
              <a:t>listed</a:t>
            </a:r>
            <a:r>
              <a:rPr lang="fr-CH" sz="1400" dirty="0"/>
              <a:t> country" </a:t>
            </a:r>
            <a:r>
              <a:rPr lang="fr-CH" sz="1400" dirty="0" err="1"/>
              <a:t>hallmark</a:t>
            </a:r>
            <a:endParaRPr lang="fr-CH" sz="1400" dirty="0"/>
          </a:p>
          <a:p>
            <a:pPr marL="523875" lvl="2" indent="-171450" algn="just" defTabSz="444500" fontAlgn="base">
              <a:spcBef>
                <a:spcPts val="0"/>
              </a:spcBef>
              <a:spcAft>
                <a:spcPts val="1800"/>
              </a:spcAft>
              <a:buClr>
                <a:schemeClr val="accent1"/>
              </a:buClr>
              <a:buSzPct val="100000"/>
            </a:pPr>
            <a:r>
              <a:rPr lang="fr-CH" sz="1400" dirty="0"/>
              <a:t>The "Double </a:t>
            </a:r>
            <a:r>
              <a:rPr lang="fr-CH" sz="1400" dirty="0" err="1"/>
              <a:t>Dip</a:t>
            </a:r>
            <a:r>
              <a:rPr lang="fr-CH" sz="1400" dirty="0"/>
              <a:t>" </a:t>
            </a:r>
            <a:r>
              <a:rPr lang="fr-CH" sz="1400" dirty="0" err="1"/>
              <a:t>hallmark</a:t>
            </a:r>
            <a:endParaRPr lang="fr-CH" sz="1400" dirty="0"/>
          </a:p>
          <a:p>
            <a:pPr marL="523875" lvl="2" indent="-171450" algn="just" defTabSz="444500" fontAlgn="base">
              <a:spcBef>
                <a:spcPts val="0"/>
              </a:spcBef>
              <a:spcAft>
                <a:spcPts val="1800"/>
              </a:spcAft>
              <a:buClr>
                <a:schemeClr val="accent1"/>
              </a:buClr>
              <a:buSzPct val="100000"/>
            </a:pPr>
            <a:r>
              <a:rPr lang="fr-CH" sz="1400" dirty="0"/>
              <a:t>The "Double relief" </a:t>
            </a:r>
            <a:r>
              <a:rPr lang="fr-CH" sz="1400" dirty="0" err="1"/>
              <a:t>hallmark</a:t>
            </a:r>
            <a:endParaRPr lang="fr-CH" sz="1400" dirty="0"/>
          </a:p>
          <a:p>
            <a:pPr marL="523875" lvl="2" indent="-171450" algn="just" defTabSz="444500" fontAlgn="base">
              <a:spcBef>
                <a:spcPts val="0"/>
              </a:spcBef>
              <a:spcAft>
                <a:spcPts val="1800"/>
              </a:spcAft>
              <a:buClr>
                <a:schemeClr val="accent1"/>
              </a:buClr>
              <a:buSzPct val="100000"/>
            </a:pPr>
            <a:r>
              <a:rPr lang="fr-CH" sz="1400" dirty="0"/>
              <a:t>The "</a:t>
            </a:r>
            <a:r>
              <a:rPr lang="fr-CH" sz="1400" dirty="0" err="1"/>
              <a:t>Step</a:t>
            </a:r>
            <a:r>
              <a:rPr lang="fr-CH" sz="1400" dirty="0"/>
              <a:t> up in value" </a:t>
            </a:r>
            <a:r>
              <a:rPr lang="fr-CH" sz="1400" dirty="0" err="1"/>
              <a:t>hallmark</a:t>
            </a:r>
            <a:endParaRPr lang="en-GB" sz="1400" dirty="0"/>
          </a:p>
          <a:p>
            <a:pPr marL="171450" lvl="1" indent="-171450" algn="just" defTabSz="444500" fontAlgn="base">
              <a:spcBef>
                <a:spcPts val="0"/>
              </a:spcBef>
              <a:spcAft>
                <a:spcPts val="1800"/>
              </a:spcAft>
              <a:buClr>
                <a:schemeClr val="accent1"/>
              </a:buClr>
              <a:buSzPct val="100000"/>
            </a:pPr>
            <a:r>
              <a:rPr lang="en-GB" sz="1400" b="1" dirty="0"/>
              <a:t>Specific hallmarks re automatic exchange of information</a:t>
            </a:r>
          </a:p>
          <a:p>
            <a:pPr marL="523875" lvl="2" indent="-171450" algn="just" defTabSz="444500" fontAlgn="base">
              <a:spcBef>
                <a:spcPts val="0"/>
              </a:spcBef>
              <a:spcAft>
                <a:spcPts val="1800"/>
              </a:spcAft>
              <a:buClr>
                <a:schemeClr val="accent1"/>
              </a:buClr>
              <a:buSzPct val="100000"/>
            </a:pPr>
            <a:r>
              <a:rPr lang="fr-CH" sz="1400" dirty="0"/>
              <a:t>The "No CRS </a:t>
            </a:r>
            <a:r>
              <a:rPr lang="fr-CH" sz="1400" dirty="0" err="1"/>
              <a:t>Reporting</a:t>
            </a:r>
            <a:r>
              <a:rPr lang="fr-CH" sz="1400" dirty="0"/>
              <a:t>" </a:t>
            </a:r>
            <a:r>
              <a:rPr lang="fr-CH" sz="1400" dirty="0" err="1"/>
              <a:t>hallmark</a:t>
            </a:r>
            <a:endParaRPr lang="fr-CH" sz="1400" dirty="0"/>
          </a:p>
          <a:p>
            <a:pPr marL="523875" lvl="2" indent="-171450" algn="just" defTabSz="444500" fontAlgn="base">
              <a:spcBef>
                <a:spcPts val="0"/>
              </a:spcBef>
              <a:spcAft>
                <a:spcPts val="1800"/>
              </a:spcAft>
              <a:buClr>
                <a:srgbClr val="0082BB"/>
              </a:buClr>
              <a:buSzPct val="100000"/>
            </a:pPr>
            <a:endParaRPr lang="en-US" sz="1400" dirty="0"/>
          </a:p>
          <a:p>
            <a:pPr marL="523875" lvl="2" indent="-171450" algn="just" defTabSz="444500" fontAlgn="base">
              <a:spcBef>
                <a:spcPts val="0"/>
              </a:spcBef>
              <a:spcAft>
                <a:spcPts val="1800"/>
              </a:spcAft>
              <a:buClr>
                <a:srgbClr val="0082BB"/>
              </a:buClr>
              <a:buSzPct val="100000"/>
            </a:pPr>
            <a:endParaRPr lang="en-US" sz="1400" dirty="0"/>
          </a:p>
        </p:txBody>
      </p:sp>
      <p:pic>
        <p:nvPicPr>
          <p:cNvPr id="9" name="Picture 4" descr="Bildergebnis fÃ¼r x">
            <a:extLst>
              <a:ext uri="{FF2B5EF4-FFF2-40B4-BE49-F238E27FC236}">
                <a16:creationId xmlns:a16="http://schemas.microsoft.com/office/drawing/2014/main" xmlns="" id="{5D6F1965-737C-4E21-A56A-3BA616D6BB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463" y="3411489"/>
            <a:ext cx="240633" cy="3015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Bildergebnis fÃ¼r x">
            <a:extLst>
              <a:ext uri="{FF2B5EF4-FFF2-40B4-BE49-F238E27FC236}">
                <a16:creationId xmlns:a16="http://schemas.microsoft.com/office/drawing/2014/main" xmlns="" id="{3FA7FFA8-633F-4748-81F3-7289CAEA10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464" y="2964861"/>
            <a:ext cx="240633" cy="3015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Bildergebnis fÃ¼r x">
            <a:extLst>
              <a:ext uri="{FF2B5EF4-FFF2-40B4-BE49-F238E27FC236}">
                <a16:creationId xmlns:a16="http://schemas.microsoft.com/office/drawing/2014/main" xmlns="" id="{3CFDDEE9-0CD5-455C-A483-4AC07EA92D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462" y="3890323"/>
            <a:ext cx="240633" cy="3015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ldergebnis fÃ¼r x">
            <a:extLst>
              <a:ext uri="{FF2B5EF4-FFF2-40B4-BE49-F238E27FC236}">
                <a16:creationId xmlns:a16="http://schemas.microsoft.com/office/drawing/2014/main" xmlns="" id="{77A6822A-F67F-4F8D-AC99-56FE86CA53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462" y="4883185"/>
            <a:ext cx="240633" cy="30155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5">
            <a:extLst>
              <a:ext uri="{FF2B5EF4-FFF2-40B4-BE49-F238E27FC236}">
                <a16:creationId xmlns:a16="http://schemas.microsoft.com/office/drawing/2014/main" xmlns="" id="{19DE6BD7-8F84-44C4-80FA-F9B9E6C6B4A2}"/>
              </a:ext>
            </a:extLst>
          </p:cNvPr>
          <p:cNvSpPr>
            <a:spLocks noGrp="1"/>
          </p:cNvSpPr>
          <p:nvPr>
            <p:ph type="body" sz="quarter" idx="14"/>
          </p:nvPr>
        </p:nvSpPr>
        <p:spPr>
          <a:xfrm>
            <a:off x="1212669" y="250523"/>
            <a:ext cx="6908513" cy="482600"/>
          </a:xfrm>
        </p:spPr>
        <p:txBody>
          <a:bodyPr/>
          <a:lstStyle/>
          <a:p>
            <a:pPr>
              <a:spcBef>
                <a:spcPts val="600"/>
              </a:spcBef>
            </a:pPr>
            <a:r>
              <a:rPr lang="en-US" sz="2000" dirty="0"/>
              <a:t>CASE STUDIES</a:t>
            </a:r>
          </a:p>
          <a:p>
            <a:pPr>
              <a:spcBef>
                <a:spcPts val="600"/>
              </a:spcBef>
            </a:pPr>
            <a:r>
              <a:rPr lang="en-US" sz="2000" dirty="0">
                <a:latin typeface="ITC Avant Garde Std Bk" panose="020B0502020202020204" pitchFamily="34" charset="0"/>
              </a:rPr>
              <a:t>Case 1: The foreign fund</a:t>
            </a:r>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82" y="1340854"/>
            <a:ext cx="3752593" cy="451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Bildergebnis fÃ¼r achtung">
            <a:extLst>
              <a:ext uri="{FF2B5EF4-FFF2-40B4-BE49-F238E27FC236}">
                <a16:creationId xmlns:a16="http://schemas.microsoft.com/office/drawing/2014/main" xmlns="" id="{C4EAE399-15AF-4CC8-8009-7EC5B4E55E5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7" t="9210" r="8891" b="8082"/>
          <a:stretch/>
        </p:blipFill>
        <p:spPr bwMode="auto">
          <a:xfrm>
            <a:off x="8516594" y="2409470"/>
            <a:ext cx="360114" cy="36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72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06</a:t>
            </a:r>
          </a:p>
        </p:txBody>
      </p:sp>
      <p:sp>
        <p:nvSpPr>
          <p:cNvPr id="10" name="Text Placeholder 2">
            <a:extLst>
              <a:ext uri="{FF2B5EF4-FFF2-40B4-BE49-F238E27FC236}">
                <a16:creationId xmlns:a16="http://schemas.microsoft.com/office/drawing/2014/main" xmlns="" id="{308F1237-C2D1-419F-9650-076239224572}"/>
              </a:ext>
            </a:extLst>
          </p:cNvPr>
          <p:cNvSpPr txBox="1">
            <a:spLocks/>
          </p:cNvSpPr>
          <p:nvPr/>
        </p:nvSpPr>
        <p:spPr>
          <a:xfrm>
            <a:off x="4115341" y="1349733"/>
            <a:ext cx="4248048" cy="48970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lang="en-US" sz="3000" b="1" kern="1200" smtClean="0">
                <a:solidFill>
                  <a:schemeClr val="tx1"/>
                </a:solidFill>
                <a:latin typeface="ITC Avant Garde Std Md" panose="020B06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BE"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defTabSz="444500" fontAlgn="base">
              <a:spcBef>
                <a:spcPts val="0"/>
              </a:spcBef>
              <a:spcAft>
                <a:spcPts val="1800"/>
              </a:spcAft>
              <a:buClr>
                <a:srgbClr val="0082BB"/>
              </a:buClr>
              <a:buSzPct val="100000"/>
              <a:buNone/>
            </a:pPr>
            <a:r>
              <a:rPr lang="fr-CH" sz="1400" b="1" dirty="0" err="1">
                <a:solidFill>
                  <a:schemeClr val="accent1"/>
                </a:solidFill>
              </a:rPr>
              <a:t>Review</a:t>
            </a:r>
            <a:r>
              <a:rPr lang="fr-CH" sz="1400" b="1" dirty="0">
                <a:solidFill>
                  <a:schemeClr val="accent1"/>
                </a:solidFill>
              </a:rPr>
              <a:t> of </a:t>
            </a:r>
            <a:r>
              <a:rPr lang="fr-CH" sz="1400" b="1" dirty="0" err="1">
                <a:solidFill>
                  <a:schemeClr val="accent1"/>
                </a:solidFill>
              </a:rPr>
              <a:t>hallmarks</a:t>
            </a:r>
            <a:endParaRPr lang="fr-CH" sz="1400" b="1" dirty="0">
              <a:solidFill>
                <a:schemeClr val="accent1"/>
              </a:solidFill>
            </a:endParaRPr>
          </a:p>
          <a:p>
            <a:pPr marL="171450" lvl="1" indent="-171450" algn="just" defTabSz="444500" fontAlgn="base">
              <a:spcBef>
                <a:spcPts val="0"/>
              </a:spcBef>
              <a:spcAft>
                <a:spcPts val="1800"/>
              </a:spcAft>
              <a:buClr>
                <a:schemeClr val="accent1"/>
              </a:buClr>
              <a:buSzPct val="100000"/>
            </a:pPr>
            <a:r>
              <a:rPr lang="fr-CH" sz="1400" b="1" dirty="0" err="1"/>
              <a:t>Specific</a:t>
            </a:r>
            <a:r>
              <a:rPr lang="fr-CH" sz="1400" b="1" dirty="0"/>
              <a:t> </a:t>
            </a:r>
            <a:r>
              <a:rPr lang="fr-CH" sz="1400" b="1" dirty="0" err="1"/>
              <a:t>hallmarks</a:t>
            </a:r>
            <a:r>
              <a:rPr lang="fr-CH" sz="1400" b="1" dirty="0"/>
              <a:t> </a:t>
            </a:r>
            <a:r>
              <a:rPr lang="fr-CH" sz="1400" b="1" dirty="0" err="1"/>
              <a:t>concerning</a:t>
            </a:r>
            <a:r>
              <a:rPr lang="fr-CH" sz="1400" b="1" dirty="0"/>
              <a:t> </a:t>
            </a:r>
            <a:r>
              <a:rPr lang="fr-CH" sz="1400" b="1" dirty="0" err="1"/>
              <a:t>beneficial</a:t>
            </a:r>
            <a:r>
              <a:rPr lang="fr-CH" sz="1400" b="1" dirty="0"/>
              <a:t> </a:t>
            </a:r>
            <a:r>
              <a:rPr lang="fr-CH" sz="1400" b="1" dirty="0" err="1"/>
              <a:t>ownership</a:t>
            </a:r>
            <a:endParaRPr lang="fr-CH" sz="1400" b="1" dirty="0"/>
          </a:p>
          <a:p>
            <a:pPr marL="523875" lvl="2" indent="-171450" algn="just" defTabSz="444500" fontAlgn="base">
              <a:spcBef>
                <a:spcPts val="0"/>
              </a:spcBef>
              <a:spcAft>
                <a:spcPts val="3000"/>
              </a:spcAft>
              <a:buClr>
                <a:schemeClr val="accent1"/>
              </a:buClr>
              <a:buSzPct val="100000"/>
            </a:pPr>
            <a:r>
              <a:rPr lang="fr-CH" sz="1400" dirty="0"/>
              <a:t>The "</a:t>
            </a:r>
            <a:r>
              <a:rPr lang="fr-CH" sz="1400" dirty="0" err="1"/>
              <a:t>Disguising</a:t>
            </a:r>
            <a:r>
              <a:rPr lang="fr-CH" sz="1400" dirty="0"/>
              <a:t> </a:t>
            </a:r>
            <a:r>
              <a:rPr lang="fr-CH" sz="1400" dirty="0" err="1"/>
              <a:t>beneficial</a:t>
            </a:r>
            <a:r>
              <a:rPr lang="fr-CH" sz="1400" dirty="0"/>
              <a:t> </a:t>
            </a:r>
            <a:r>
              <a:rPr lang="fr-CH" sz="1400" dirty="0" err="1"/>
              <a:t>owners</a:t>
            </a:r>
            <a:r>
              <a:rPr lang="fr-CH" sz="1400" dirty="0"/>
              <a:t>" </a:t>
            </a:r>
            <a:r>
              <a:rPr lang="fr-CH" sz="1400" dirty="0" err="1"/>
              <a:t>hallmark</a:t>
            </a:r>
            <a:endParaRPr lang="fr-CH" sz="1400" dirty="0"/>
          </a:p>
          <a:p>
            <a:pPr marL="171450" lvl="1" indent="-171450" algn="just" defTabSz="444500" fontAlgn="base">
              <a:spcBef>
                <a:spcPts val="0"/>
              </a:spcBef>
              <a:spcAft>
                <a:spcPts val="1800"/>
              </a:spcAft>
              <a:buClr>
                <a:schemeClr val="accent1"/>
              </a:buClr>
              <a:buSzPct val="100000"/>
            </a:pPr>
            <a:r>
              <a:rPr lang="en-GB" sz="1400" b="1" dirty="0"/>
              <a:t>Specific hallmarks concerning Transfer Pricing</a:t>
            </a:r>
          </a:p>
          <a:p>
            <a:pPr marL="523875" lvl="2" indent="-171450" algn="just" defTabSz="444500" fontAlgn="base">
              <a:spcBef>
                <a:spcPts val="0"/>
              </a:spcBef>
              <a:spcAft>
                <a:spcPts val="1800"/>
              </a:spcAft>
              <a:buClr>
                <a:schemeClr val="accent1"/>
              </a:buClr>
              <a:buSzPct val="100000"/>
            </a:pPr>
            <a:r>
              <a:rPr lang="fr-CH" sz="1400" dirty="0"/>
              <a:t>The "</a:t>
            </a:r>
            <a:r>
              <a:rPr lang="fr-CH" sz="1400" dirty="0" err="1"/>
              <a:t>Unilateral</a:t>
            </a:r>
            <a:r>
              <a:rPr lang="fr-CH" sz="1400" dirty="0"/>
              <a:t> </a:t>
            </a:r>
            <a:r>
              <a:rPr lang="fr-CH" sz="1400" dirty="0" err="1"/>
              <a:t>safe</a:t>
            </a:r>
            <a:r>
              <a:rPr lang="fr-CH" sz="1400" dirty="0"/>
              <a:t> </a:t>
            </a:r>
            <a:r>
              <a:rPr lang="fr-CH" sz="1400" dirty="0" err="1"/>
              <a:t>harbour</a:t>
            </a:r>
            <a:r>
              <a:rPr lang="fr-CH" sz="1400" dirty="0"/>
              <a:t>" </a:t>
            </a:r>
            <a:r>
              <a:rPr lang="fr-CH" sz="1400" dirty="0" err="1"/>
              <a:t>hallmark</a:t>
            </a:r>
            <a:endParaRPr lang="fr-CH" sz="1400" dirty="0"/>
          </a:p>
          <a:p>
            <a:pPr marL="523875" lvl="2" indent="-171450" algn="just" defTabSz="444500" fontAlgn="base">
              <a:spcBef>
                <a:spcPts val="0"/>
              </a:spcBef>
              <a:spcAft>
                <a:spcPts val="1800"/>
              </a:spcAft>
              <a:buClr>
                <a:schemeClr val="accent1"/>
              </a:buClr>
              <a:buSzPct val="100000"/>
            </a:pPr>
            <a:r>
              <a:rPr lang="fr-CH" sz="1400" dirty="0"/>
              <a:t>The " Hard-to-Value intangibles" </a:t>
            </a:r>
            <a:r>
              <a:rPr lang="fr-CH" sz="1400" dirty="0" err="1"/>
              <a:t>hallmark</a:t>
            </a:r>
            <a:endParaRPr lang="fr-CH" sz="1400" dirty="0"/>
          </a:p>
          <a:p>
            <a:pPr marL="523875" lvl="2" indent="-171450" algn="just" defTabSz="444500" fontAlgn="base">
              <a:spcBef>
                <a:spcPts val="0"/>
              </a:spcBef>
              <a:spcAft>
                <a:spcPts val="1800"/>
              </a:spcAft>
              <a:buClr>
                <a:schemeClr val="accent1"/>
              </a:buClr>
              <a:buSzPct val="100000"/>
            </a:pPr>
            <a:r>
              <a:rPr lang="fr-CH" sz="1400" dirty="0"/>
              <a:t>The "Business </a:t>
            </a:r>
            <a:r>
              <a:rPr lang="fr-CH" sz="1400" dirty="0" err="1"/>
              <a:t>restructuring</a:t>
            </a:r>
            <a:r>
              <a:rPr lang="fr-CH" sz="1400" dirty="0"/>
              <a:t>" </a:t>
            </a:r>
            <a:r>
              <a:rPr lang="fr-CH" sz="1400" dirty="0" err="1"/>
              <a:t>hallmark</a:t>
            </a:r>
            <a:endParaRPr lang="fr-CH" sz="1400" dirty="0"/>
          </a:p>
          <a:p>
            <a:pPr marL="523875" lvl="2" indent="-171450" algn="just" defTabSz="444500" fontAlgn="base">
              <a:spcBef>
                <a:spcPts val="0"/>
              </a:spcBef>
              <a:spcAft>
                <a:spcPts val="1800"/>
              </a:spcAft>
              <a:buClr>
                <a:srgbClr val="0082BB"/>
              </a:buClr>
              <a:buSzPct val="100000"/>
            </a:pPr>
            <a:endParaRPr lang="en-US" sz="1400" dirty="0"/>
          </a:p>
          <a:p>
            <a:pPr marL="523875" lvl="2" indent="-171450" algn="just" defTabSz="444500" fontAlgn="base">
              <a:spcBef>
                <a:spcPts val="0"/>
              </a:spcBef>
              <a:spcAft>
                <a:spcPts val="1800"/>
              </a:spcAft>
              <a:buClr>
                <a:srgbClr val="0082BB"/>
              </a:buClr>
              <a:buSzPct val="100000"/>
            </a:pPr>
            <a:endParaRPr lang="en-US" sz="1400" dirty="0"/>
          </a:p>
        </p:txBody>
      </p:sp>
      <p:pic>
        <p:nvPicPr>
          <p:cNvPr id="14" name="Picture 4" descr="Bildergebnis fÃ¼r x">
            <a:extLst>
              <a:ext uri="{FF2B5EF4-FFF2-40B4-BE49-F238E27FC236}">
                <a16:creationId xmlns:a16="http://schemas.microsoft.com/office/drawing/2014/main" xmlns="" id="{E2DA6DF9-0C29-4D04-8660-805457827B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2329" y="2262761"/>
            <a:ext cx="240633" cy="3015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Bildergebnis fÃ¼r x">
            <a:extLst>
              <a:ext uri="{FF2B5EF4-FFF2-40B4-BE49-F238E27FC236}">
                <a16:creationId xmlns:a16="http://schemas.microsoft.com/office/drawing/2014/main" xmlns="" id="{AE44B25E-8C8C-4D16-A227-80CE55BF34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2329" y="3230812"/>
            <a:ext cx="240633" cy="3015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ldergebnis fÃ¼r x">
            <a:extLst>
              <a:ext uri="{FF2B5EF4-FFF2-40B4-BE49-F238E27FC236}">
                <a16:creationId xmlns:a16="http://schemas.microsoft.com/office/drawing/2014/main" xmlns="" id="{E73EF04B-20AF-4D84-BDA0-6254134CCD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2329" y="3635174"/>
            <a:ext cx="240633" cy="3015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Bildergebnis fÃ¼r x">
            <a:extLst>
              <a:ext uri="{FF2B5EF4-FFF2-40B4-BE49-F238E27FC236}">
                <a16:creationId xmlns:a16="http://schemas.microsoft.com/office/drawing/2014/main" xmlns="" id="{B444E528-16E3-4373-AD2B-7A2EFE40F6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2329" y="4032066"/>
            <a:ext cx="240633" cy="3015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5">
            <a:extLst>
              <a:ext uri="{FF2B5EF4-FFF2-40B4-BE49-F238E27FC236}">
                <a16:creationId xmlns:a16="http://schemas.microsoft.com/office/drawing/2014/main" xmlns="" id="{19DE6BD7-8F84-44C4-80FA-F9B9E6C6B4A2}"/>
              </a:ext>
            </a:extLst>
          </p:cNvPr>
          <p:cNvSpPr>
            <a:spLocks noGrp="1"/>
          </p:cNvSpPr>
          <p:nvPr>
            <p:ph type="body" sz="quarter" idx="14"/>
          </p:nvPr>
        </p:nvSpPr>
        <p:spPr>
          <a:xfrm>
            <a:off x="1212669" y="250523"/>
            <a:ext cx="6908513" cy="482600"/>
          </a:xfrm>
        </p:spPr>
        <p:txBody>
          <a:bodyPr/>
          <a:lstStyle/>
          <a:p>
            <a:pPr>
              <a:spcBef>
                <a:spcPts val="600"/>
              </a:spcBef>
            </a:pPr>
            <a:r>
              <a:rPr lang="en-US" sz="2000" dirty="0"/>
              <a:t>CASE STUDIES</a:t>
            </a:r>
          </a:p>
          <a:p>
            <a:pPr>
              <a:spcBef>
                <a:spcPts val="600"/>
              </a:spcBef>
            </a:pPr>
            <a:r>
              <a:rPr lang="en-US" sz="2000" dirty="0">
                <a:latin typeface="ITC Avant Garde Std Bk" panose="020B0502020202020204" pitchFamily="34" charset="0"/>
              </a:rPr>
              <a:t>Case 1: The foreign fund</a:t>
            </a: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82" y="1340854"/>
            <a:ext cx="3752593" cy="451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48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01</a:t>
            </a:r>
          </a:p>
        </p:txBody>
      </p:sp>
      <p:sp>
        <p:nvSpPr>
          <p:cNvPr id="2" name="Text Placeholder 1"/>
          <p:cNvSpPr>
            <a:spLocks noGrp="1"/>
          </p:cNvSpPr>
          <p:nvPr>
            <p:ph type="body" sz="quarter" idx="10"/>
          </p:nvPr>
        </p:nvSpPr>
        <p:spPr>
          <a:xfrm>
            <a:off x="4572000" y="1364695"/>
            <a:ext cx="4315326" cy="4842032"/>
          </a:xfrm>
        </p:spPr>
        <p:txBody>
          <a:bodyPr>
            <a:normAutofit/>
          </a:bodyPr>
          <a:lstStyle/>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ATAD 2 provides for comprehensive rules targeting </a:t>
            </a:r>
            <a:r>
              <a:rPr lang="en-US" sz="1400" b="1" dirty="0"/>
              <a:t>hybrid</a:t>
            </a:r>
            <a:r>
              <a:rPr lang="en-US" sz="1400" dirty="0"/>
              <a:t> </a:t>
            </a:r>
            <a:r>
              <a:rPr lang="en-US" sz="1400" b="1" dirty="0"/>
              <a:t>financing instruments, hybrid entities and permanent establishments </a:t>
            </a:r>
            <a:r>
              <a:rPr lang="en-US" sz="1400" dirty="0"/>
              <a:t>that may result in double non-taxation (including long-term tax deferral)</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In general, where a hybrid mismatch results in a “</a:t>
            </a:r>
            <a:r>
              <a:rPr lang="en-US" sz="1400" b="1" dirty="0"/>
              <a:t>double deduction</a:t>
            </a:r>
            <a:r>
              <a:rPr lang="en-US" sz="1400" dirty="0"/>
              <a:t>” (DD) or a “</a:t>
            </a:r>
            <a:r>
              <a:rPr lang="en-US" sz="1400" b="1" dirty="0"/>
              <a:t>deduction without inclusion</a:t>
            </a:r>
            <a:r>
              <a:rPr lang="en-US" sz="1400" dirty="0"/>
              <a:t>” (D/NI), EU Member States </a:t>
            </a:r>
            <a:r>
              <a:rPr lang="en-US" sz="1400" b="1" dirty="0"/>
              <a:t>should deny a deduction of the payment</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The scope of ATAD 2 encompasses hybrid mismatches </a:t>
            </a:r>
            <a:r>
              <a:rPr lang="en-US" sz="1400" b="1" dirty="0"/>
              <a:t>between EU Member States </a:t>
            </a:r>
            <a:r>
              <a:rPr lang="en-US" sz="1400" dirty="0"/>
              <a:t>and </a:t>
            </a:r>
            <a:r>
              <a:rPr lang="en-US" sz="1400" b="1" dirty="0"/>
              <a:t>between EU Member States and third states </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The main purpose of the hybrid mismatch rules </a:t>
            </a:r>
            <a:r>
              <a:rPr lang="en-US" sz="1400" dirty="0" smtClean="0"/>
              <a:t>is </a:t>
            </a:r>
            <a:r>
              <a:rPr lang="en-US" sz="1400" dirty="0"/>
              <a:t>the </a:t>
            </a:r>
            <a:r>
              <a:rPr lang="en-US" sz="1400" b="1" dirty="0"/>
              <a:t>elimination of double non-taxation </a:t>
            </a:r>
            <a:r>
              <a:rPr lang="en-US" sz="1400" dirty="0"/>
              <a:t>but tax adjustments should </a:t>
            </a:r>
            <a:r>
              <a:rPr lang="en-US" sz="1400" b="1" dirty="0"/>
              <a:t>not result in economic double taxation</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The new hybrid mismatch rules apply as from </a:t>
            </a:r>
            <a:br>
              <a:rPr lang="en-US" sz="1400" dirty="0"/>
            </a:br>
            <a:r>
              <a:rPr lang="en-US" sz="1400" b="1" dirty="0"/>
              <a:t>1 January 2020</a:t>
            </a:r>
          </a:p>
          <a:p>
            <a:pPr marL="171450" lvl="1" indent="-171450" algn="just" defTabSz="444500" fontAlgn="base">
              <a:spcBef>
                <a:spcPts val="0"/>
              </a:spcBef>
              <a:spcAft>
                <a:spcPts val="1200"/>
              </a:spcAft>
              <a:buClr>
                <a:schemeClr val="accent1"/>
              </a:buClr>
              <a:buSzPct val="100000"/>
              <a:buFont typeface="Arial" pitchFamily="34" charset="0"/>
              <a:buChar char="•"/>
            </a:pPr>
            <a:endParaRPr lang="fr-CH" sz="1400" dirty="0"/>
          </a:p>
          <a:p>
            <a:pPr>
              <a:spcAft>
                <a:spcPts val="1200"/>
              </a:spcAft>
            </a:pPr>
            <a:endParaRPr lang="fr-BE" sz="1400" dirty="0"/>
          </a:p>
        </p:txBody>
      </p:sp>
      <p:sp>
        <p:nvSpPr>
          <p:cNvPr id="5" name="Text Placeholder 4">
            <a:extLst>
              <a:ext uri="{FF2B5EF4-FFF2-40B4-BE49-F238E27FC236}">
                <a16:creationId xmlns:a16="http://schemas.microsoft.com/office/drawing/2014/main" xmlns="" id="{59364305-4406-431C-8B67-BD1ECCF233AA}"/>
              </a:ext>
            </a:extLst>
          </p:cNvPr>
          <p:cNvSpPr>
            <a:spLocks noGrp="1"/>
          </p:cNvSpPr>
          <p:nvPr>
            <p:ph type="body" sz="quarter" idx="14"/>
          </p:nvPr>
        </p:nvSpPr>
        <p:spPr/>
        <p:txBody>
          <a:bodyPr/>
          <a:lstStyle/>
          <a:p>
            <a:r>
              <a:rPr lang="fr-BE" sz="2000" dirty="0"/>
              <a:t>INTRODUCTION</a:t>
            </a:r>
          </a:p>
        </p:txBody>
      </p:sp>
      <p:pic>
        <p:nvPicPr>
          <p:cNvPr id="6" name="Picture 5">
            <a:extLst>
              <a:ext uri="{FF2B5EF4-FFF2-40B4-BE49-F238E27FC236}">
                <a16:creationId xmlns:a16="http://schemas.microsoft.com/office/drawing/2014/main" xmlns="" id="{CE0353D7-C9C4-41D6-9EB8-3F13A7020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94" y="2016650"/>
            <a:ext cx="3799112" cy="2990930"/>
          </a:xfrm>
          <a:prstGeom prst="rect">
            <a:avLst/>
          </a:prstGeom>
        </p:spPr>
      </p:pic>
    </p:spTree>
    <p:extLst>
      <p:ext uri="{BB962C8B-B14F-4D97-AF65-F5344CB8AC3E}">
        <p14:creationId xmlns:p14="http://schemas.microsoft.com/office/powerpoint/2010/main" val="3125474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a:t>06</a:t>
            </a:r>
          </a:p>
        </p:txBody>
      </p:sp>
      <p:sp>
        <p:nvSpPr>
          <p:cNvPr id="6" name="Text Placeholder 5">
            <a:extLst>
              <a:ext uri="{FF2B5EF4-FFF2-40B4-BE49-F238E27FC236}">
                <a16:creationId xmlns:a16="http://schemas.microsoft.com/office/drawing/2014/main" xmlns="" id="{19DE6BD7-8F84-44C4-80FA-F9B9E6C6B4A2}"/>
              </a:ext>
            </a:extLst>
          </p:cNvPr>
          <p:cNvSpPr>
            <a:spLocks noGrp="1"/>
          </p:cNvSpPr>
          <p:nvPr>
            <p:ph type="body" sz="quarter" idx="14"/>
          </p:nvPr>
        </p:nvSpPr>
        <p:spPr/>
        <p:txBody>
          <a:bodyPr/>
          <a:lstStyle/>
          <a:p>
            <a:pPr>
              <a:spcBef>
                <a:spcPts val="600"/>
              </a:spcBef>
            </a:pPr>
            <a:r>
              <a:rPr lang="en-US" sz="2000" dirty="0"/>
              <a:t>CASE </a:t>
            </a:r>
            <a:r>
              <a:rPr lang="en-US" sz="2000" dirty="0" smtClean="0"/>
              <a:t>STUDIES</a:t>
            </a:r>
            <a:endParaRPr lang="en-US" sz="2000" dirty="0"/>
          </a:p>
        </p:txBody>
      </p:sp>
      <p:sp>
        <p:nvSpPr>
          <p:cNvPr id="10" name="Text Placeholder 2">
            <a:extLst>
              <a:ext uri="{FF2B5EF4-FFF2-40B4-BE49-F238E27FC236}">
                <a16:creationId xmlns:a16="http://schemas.microsoft.com/office/drawing/2014/main" xmlns="" id="{308F1237-C2D1-419F-9650-076239224572}"/>
              </a:ext>
            </a:extLst>
          </p:cNvPr>
          <p:cNvSpPr txBox="1">
            <a:spLocks/>
          </p:cNvSpPr>
          <p:nvPr/>
        </p:nvSpPr>
        <p:spPr>
          <a:xfrm>
            <a:off x="4139952" y="1268760"/>
            <a:ext cx="4721660" cy="48970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lang="en-US" sz="3000" b="1" kern="1200" smtClean="0">
                <a:solidFill>
                  <a:schemeClr val="tx1"/>
                </a:solidFill>
                <a:latin typeface="ITC Avant Garde Std Md" panose="020B06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BE"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defTabSz="444500" fontAlgn="base">
              <a:spcBef>
                <a:spcPts val="0"/>
              </a:spcBef>
              <a:spcAft>
                <a:spcPts val="1200"/>
              </a:spcAft>
              <a:buClr>
                <a:srgbClr val="0082BB"/>
              </a:buClr>
              <a:buSzPct val="100000"/>
              <a:buNone/>
            </a:pPr>
            <a:r>
              <a:rPr lang="en-US" sz="1400" b="1" dirty="0">
                <a:solidFill>
                  <a:schemeClr val="accent1"/>
                </a:solidFill>
              </a:rPr>
              <a:t>Cross-border arrangement </a:t>
            </a:r>
          </a:p>
          <a:p>
            <a:pPr marL="171450" lvl="1" indent="-171450" algn="just" defTabSz="444500" fontAlgn="base">
              <a:spcBef>
                <a:spcPts val="0"/>
              </a:spcBef>
              <a:spcAft>
                <a:spcPts val="1200"/>
              </a:spcAft>
              <a:buClr>
                <a:schemeClr val="accent1"/>
              </a:buClr>
              <a:buSzPct val="100000"/>
            </a:pPr>
            <a:r>
              <a:rPr lang="en-US" sz="1400" dirty="0"/>
              <a:t>The Fund invests into pan-European real estate assets and should as such qualify as cross-border arrangement</a:t>
            </a:r>
          </a:p>
          <a:p>
            <a:pPr marL="0" lvl="1" indent="0" algn="just" defTabSz="444500" fontAlgn="base">
              <a:spcBef>
                <a:spcPts val="0"/>
              </a:spcBef>
              <a:spcAft>
                <a:spcPts val="1200"/>
              </a:spcAft>
              <a:buClr>
                <a:srgbClr val="0082BB"/>
              </a:buClr>
              <a:buSzPct val="100000"/>
              <a:buNone/>
            </a:pPr>
            <a:r>
              <a:rPr lang="en-US" sz="1400" b="1" dirty="0">
                <a:solidFill>
                  <a:schemeClr val="accent1"/>
                </a:solidFill>
              </a:rPr>
              <a:t>Hallmarks</a:t>
            </a:r>
          </a:p>
          <a:p>
            <a:pPr marL="171450" lvl="1" indent="-171450" algn="just" defTabSz="444500" fontAlgn="base">
              <a:spcBef>
                <a:spcPts val="0"/>
              </a:spcBef>
              <a:spcAft>
                <a:spcPts val="1200"/>
              </a:spcAft>
              <a:buClr>
                <a:schemeClr val="accent1"/>
              </a:buClr>
              <a:buSzPct val="100000"/>
            </a:pPr>
            <a:r>
              <a:rPr lang="en-US" sz="1400" dirty="0" smtClean="0"/>
              <a:t>The </a:t>
            </a:r>
            <a:r>
              <a:rPr lang="en-US" sz="1400" dirty="0"/>
              <a:t>“no or low taxation” hallmark is not fulfilled in the absence of a cross-border element of payments between </a:t>
            </a:r>
            <a:r>
              <a:rPr lang="en-US" sz="1400" dirty="0" err="1"/>
              <a:t>LuxCo</a:t>
            </a:r>
            <a:r>
              <a:rPr lang="en-US" sz="1400" dirty="0"/>
              <a:t> and the </a:t>
            </a:r>
            <a:r>
              <a:rPr lang="en-US" sz="1400" dirty="0" smtClean="0"/>
              <a:t>Fund</a:t>
            </a:r>
          </a:p>
          <a:p>
            <a:pPr marL="171450" lvl="1" indent="-171450" algn="just" defTabSz="444500" fontAlgn="base">
              <a:spcBef>
                <a:spcPts val="0"/>
              </a:spcBef>
              <a:spcAft>
                <a:spcPts val="1200"/>
              </a:spcAft>
              <a:buClr>
                <a:schemeClr val="accent1"/>
              </a:buClr>
              <a:buSzPct val="100000"/>
            </a:pPr>
            <a:r>
              <a:rPr lang="en-US" sz="1400" dirty="0" smtClean="0"/>
              <a:t>Perspective of the investment jurisdiction?</a:t>
            </a:r>
            <a:endParaRPr lang="en-US" sz="1400" dirty="0"/>
          </a:p>
          <a:p>
            <a:pPr marL="523875" lvl="2" indent="-171450" algn="just" defTabSz="444500" fontAlgn="base">
              <a:spcBef>
                <a:spcPts val="0"/>
              </a:spcBef>
              <a:spcAft>
                <a:spcPts val="1800"/>
              </a:spcAft>
              <a:buClr>
                <a:srgbClr val="0082BB"/>
              </a:buClr>
              <a:buSzPct val="100000"/>
            </a:pPr>
            <a:endParaRPr lang="en-US" sz="1400" dirty="0"/>
          </a:p>
          <a:p>
            <a:pPr marL="523875" lvl="2" indent="-171450" algn="just" defTabSz="444500" fontAlgn="base">
              <a:spcBef>
                <a:spcPts val="0"/>
              </a:spcBef>
              <a:spcAft>
                <a:spcPts val="1800"/>
              </a:spcAft>
              <a:buClr>
                <a:srgbClr val="0082BB"/>
              </a:buClr>
              <a:buSzPct val="100000"/>
            </a:pPr>
            <a:endParaRPr lang="en-US" sz="1400" dirty="0"/>
          </a:p>
        </p:txBody>
      </p:sp>
      <p:pic>
        <p:nvPicPr>
          <p:cNvPr id="11" name="Picture 129">
            <a:extLst>
              <a:ext uri="{FF2B5EF4-FFF2-40B4-BE49-F238E27FC236}">
                <a16:creationId xmlns:a16="http://schemas.microsoft.com/office/drawing/2014/main" xmlns="" id="{9705F292-E675-4212-B012-BA9B4D820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47" y="1348970"/>
            <a:ext cx="3716076" cy="44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530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212669" y="250523"/>
            <a:ext cx="7599637" cy="482600"/>
          </a:xfrm>
        </p:spPr>
        <p:txBody>
          <a:bodyPr/>
          <a:lstStyle/>
          <a:p>
            <a:r>
              <a:rPr lang="fr-CH" sz="2400" cap="all" dirty="0" err="1"/>
              <a:t>Managing</a:t>
            </a:r>
            <a:r>
              <a:rPr lang="fr-CH" sz="2400" cap="all" dirty="0"/>
              <a:t> DAC 6 OBGLIGATIONS in practice</a:t>
            </a:r>
            <a:endParaRPr lang="fr-CH" sz="2400" cap="all" dirty="0"/>
          </a:p>
        </p:txBody>
      </p:sp>
      <p:sp>
        <p:nvSpPr>
          <p:cNvPr id="6" name="Text Placeholder 5"/>
          <p:cNvSpPr>
            <a:spLocks noGrp="1"/>
          </p:cNvSpPr>
          <p:nvPr>
            <p:ph type="body" sz="quarter" idx="13"/>
          </p:nvPr>
        </p:nvSpPr>
        <p:spPr/>
        <p:txBody>
          <a:bodyPr/>
          <a:lstStyle/>
          <a:p>
            <a:r>
              <a:rPr lang="fr-BE" dirty="0" smtClean="0"/>
              <a:t>07</a:t>
            </a:r>
            <a:endParaRPr lang="fr-BE" dirty="0"/>
          </a:p>
        </p:txBody>
      </p:sp>
      <p:sp>
        <p:nvSpPr>
          <p:cNvPr id="5" name="Text Placeholder 4"/>
          <p:cNvSpPr>
            <a:spLocks noGrp="1"/>
          </p:cNvSpPr>
          <p:nvPr>
            <p:ph type="body" sz="quarter" idx="10"/>
          </p:nvPr>
        </p:nvSpPr>
        <p:spPr>
          <a:xfrm>
            <a:off x="3729318" y="1289995"/>
            <a:ext cx="5020235" cy="4330541"/>
          </a:xfrm>
        </p:spPr>
        <p:txBody>
          <a:bodyPr>
            <a:noAutofit/>
          </a:bodyPr>
          <a:lstStyle/>
          <a:p>
            <a:pPr marL="285750" indent="-285750" algn="just">
              <a:buClr>
                <a:srgbClr val="009EC0"/>
              </a:buClr>
              <a:buFont typeface="Arial" panose="020B0604020202020204" pitchFamily="34" charset="0"/>
              <a:buChar char="•"/>
            </a:pPr>
            <a:r>
              <a:rPr lang="en-US" sz="1400" b="1" dirty="0" smtClean="0"/>
              <a:t>Sanctions</a:t>
            </a:r>
            <a:r>
              <a:rPr lang="en-US" sz="1400" dirty="0" smtClean="0"/>
              <a:t> </a:t>
            </a:r>
            <a:r>
              <a:rPr lang="en-US" sz="1400" dirty="0"/>
              <a:t>for non-filing: </a:t>
            </a:r>
            <a:r>
              <a:rPr lang="fr-FR" sz="1400" dirty="0" err="1" smtClean="0"/>
              <a:t>taxpayers</a:t>
            </a:r>
            <a:r>
              <a:rPr lang="fr-FR" sz="1400" dirty="0" smtClean="0"/>
              <a:t> </a:t>
            </a:r>
            <a:r>
              <a:rPr lang="fr-FR" sz="1400" dirty="0" err="1" smtClean="0"/>
              <a:t>may</a:t>
            </a:r>
            <a:r>
              <a:rPr lang="fr-FR" sz="1400" dirty="0" smtClean="0"/>
              <a:t> </a:t>
            </a:r>
            <a:r>
              <a:rPr lang="fr-FR" sz="1400" dirty="0" err="1" smtClean="0"/>
              <a:t>be</a:t>
            </a:r>
            <a:r>
              <a:rPr lang="fr-FR" sz="1400" dirty="0" smtClean="0"/>
              <a:t> </a:t>
            </a:r>
            <a:r>
              <a:rPr lang="fr-FR" sz="1400" dirty="0" err="1" smtClean="0"/>
              <a:t>required</a:t>
            </a:r>
            <a:r>
              <a:rPr lang="fr-FR" sz="1400" dirty="0" smtClean="0"/>
              <a:t> </a:t>
            </a:r>
            <a:r>
              <a:rPr lang="fr-FR" sz="1400" dirty="0"/>
              <a:t>to </a:t>
            </a:r>
            <a:r>
              <a:rPr lang="fr-FR" sz="1400" dirty="0" smtClean="0"/>
              <a:t>report</a:t>
            </a:r>
            <a:r>
              <a:rPr lang="fr-FR" sz="1400" dirty="0"/>
              <a:t> </a:t>
            </a:r>
            <a:r>
              <a:rPr lang="fr-FR" sz="1400" dirty="0" smtClean="0"/>
              <a:t>in the absence of an </a:t>
            </a:r>
            <a:r>
              <a:rPr lang="fr-FR" sz="1400" dirty="0" err="1" smtClean="0"/>
              <a:t>intermediary</a:t>
            </a:r>
            <a:r>
              <a:rPr lang="fr-FR" sz="1400" dirty="0" smtClean="0"/>
              <a:t> not </a:t>
            </a:r>
            <a:r>
              <a:rPr lang="fr-FR" sz="1400" dirty="0" err="1" smtClean="0"/>
              <a:t>covered</a:t>
            </a:r>
            <a:r>
              <a:rPr lang="fr-FR" sz="1400" dirty="0" smtClean="0"/>
              <a:t> by </a:t>
            </a:r>
            <a:r>
              <a:rPr lang="fr-FR" sz="1400" dirty="0" err="1" smtClean="0"/>
              <a:t>professional</a:t>
            </a:r>
            <a:r>
              <a:rPr lang="fr-FR" sz="1400" dirty="0" smtClean="0"/>
              <a:t> </a:t>
            </a:r>
            <a:r>
              <a:rPr lang="fr-FR" sz="1400" dirty="0" err="1" smtClean="0"/>
              <a:t>legal</a:t>
            </a:r>
            <a:r>
              <a:rPr lang="fr-FR" sz="1400" dirty="0" smtClean="0"/>
              <a:t> </a:t>
            </a:r>
            <a:r>
              <a:rPr lang="fr-FR" sz="1400" dirty="0" err="1" smtClean="0"/>
              <a:t>privilege</a:t>
            </a:r>
            <a:endParaRPr lang="en-US" sz="1400" dirty="0"/>
          </a:p>
          <a:p>
            <a:pPr marL="285750" indent="-285750" algn="just">
              <a:buClr>
                <a:srgbClr val="009EC0"/>
              </a:buClr>
              <a:buFont typeface="Arial" panose="020B0604020202020204" pitchFamily="34" charset="0"/>
              <a:buChar char="•"/>
            </a:pPr>
            <a:r>
              <a:rPr lang="en-US" sz="1400" b="1" dirty="0"/>
              <a:t>Contradictory</a:t>
            </a:r>
            <a:r>
              <a:rPr lang="en-US" sz="1400" dirty="0"/>
              <a:t> </a:t>
            </a:r>
            <a:r>
              <a:rPr lang="en-US" sz="1400" b="1" dirty="0"/>
              <a:t>filings</a:t>
            </a:r>
            <a:r>
              <a:rPr lang="en-US" sz="1400" dirty="0"/>
              <a:t> between different service providers may trigger questions by tax authorities</a:t>
            </a:r>
          </a:p>
          <a:p>
            <a:pPr marL="285750" indent="-285750" algn="just">
              <a:buClr>
                <a:srgbClr val="009EC0"/>
              </a:buClr>
              <a:buFont typeface="Arial" panose="020B0604020202020204" pitchFamily="34" charset="0"/>
              <a:buChar char="•"/>
            </a:pPr>
            <a:r>
              <a:rPr lang="en-US" sz="1400" b="1" dirty="0"/>
              <a:t>Reputational and commercial risks</a:t>
            </a:r>
            <a:r>
              <a:rPr lang="en-US" sz="1400" dirty="0"/>
              <a:t>: Certain investors may not want to be seen as investing in potentially aggressive structures and will check whether and how many report</a:t>
            </a:r>
            <a:r>
              <a:rPr lang="fr-FR" sz="1400" dirty="0"/>
              <a:t>s</a:t>
            </a:r>
            <a:r>
              <a:rPr lang="en-US" sz="1400" dirty="0"/>
              <a:t> a fund has </a:t>
            </a:r>
            <a:r>
              <a:rPr lang="fr-FR" sz="1400" dirty="0" err="1"/>
              <a:t>generated</a:t>
            </a:r>
            <a:r>
              <a:rPr lang="en-US" sz="1400" dirty="0"/>
              <a:t>. If investor names are disclosed</a:t>
            </a:r>
            <a:r>
              <a:rPr lang="fr-FR" sz="1400" dirty="0"/>
              <a:t> in reports, </a:t>
            </a:r>
            <a:r>
              <a:rPr lang="fr-FR" sz="1400" dirty="0" err="1"/>
              <a:t>reputational</a:t>
            </a:r>
            <a:r>
              <a:rPr lang="fr-FR" sz="1400" dirty="0"/>
              <a:t> issues for investors</a:t>
            </a:r>
            <a:endParaRPr lang="en-US" sz="1400" dirty="0"/>
          </a:p>
          <a:p>
            <a:pPr marL="285750" indent="-285750" algn="just">
              <a:buClr>
                <a:srgbClr val="009EC0"/>
              </a:buClr>
              <a:buFont typeface="Arial" panose="020B0604020202020204" pitchFamily="34" charset="0"/>
              <a:buChar char="•"/>
            </a:pPr>
            <a:r>
              <a:rPr lang="en-US" sz="1400" b="1" dirty="0"/>
              <a:t>Tax risks</a:t>
            </a:r>
            <a:r>
              <a:rPr lang="en-US" sz="1400" dirty="0"/>
              <a:t>: Reporting may be considered as a</a:t>
            </a:r>
            <a:r>
              <a:rPr lang="fr-FR" sz="1400" dirty="0"/>
              <a:t> </a:t>
            </a:r>
            <a:r>
              <a:rPr lang="fr-FR" sz="1400" dirty="0" err="1"/>
              <a:t>trigger</a:t>
            </a:r>
            <a:r>
              <a:rPr lang="fr-FR" sz="1400" dirty="0"/>
              <a:t> </a:t>
            </a:r>
            <a:r>
              <a:rPr lang="en-US" sz="1400" dirty="0"/>
              <a:t>for tax audits</a:t>
            </a:r>
          </a:p>
          <a:p>
            <a:pPr marL="285750" indent="-285750" algn="just">
              <a:buClr>
                <a:srgbClr val="009EC0"/>
              </a:buClr>
              <a:buFont typeface="Arial" panose="020B0604020202020204" pitchFamily="34" charset="0"/>
              <a:buChar char="•"/>
            </a:pPr>
            <a:r>
              <a:rPr lang="fr-CH" sz="1400" dirty="0"/>
              <a:t>DAC 6 </a:t>
            </a:r>
            <a:r>
              <a:rPr lang="fr-CH" sz="1400" dirty="0" err="1"/>
              <a:t>will</a:t>
            </a:r>
            <a:r>
              <a:rPr lang="fr-CH" sz="1400" dirty="0"/>
              <a:t> have a major impact </a:t>
            </a:r>
            <a:r>
              <a:rPr lang="fr-CH" sz="1400" dirty="0" err="1" smtClean="0"/>
              <a:t>given</a:t>
            </a:r>
            <a:r>
              <a:rPr lang="fr-CH" sz="1400" dirty="0" smtClean="0"/>
              <a:t> </a:t>
            </a:r>
            <a:r>
              <a:rPr lang="fr-CH" sz="1400" dirty="0" err="1"/>
              <a:t>that</a:t>
            </a:r>
            <a:r>
              <a:rPr lang="fr-CH" sz="1400" dirty="0"/>
              <a:t> </a:t>
            </a:r>
            <a:r>
              <a:rPr lang="fr-CH" sz="1400" dirty="0" err="1"/>
              <a:t>employees</a:t>
            </a:r>
            <a:r>
              <a:rPr lang="fr-CH" sz="1400" dirty="0"/>
              <a:t> </a:t>
            </a:r>
            <a:r>
              <a:rPr lang="fr-CH" sz="1400" dirty="0" err="1"/>
              <a:t>need</a:t>
            </a:r>
            <a:r>
              <a:rPr lang="fr-CH" sz="1400" dirty="0"/>
              <a:t> to </a:t>
            </a:r>
            <a:r>
              <a:rPr lang="fr-CH" sz="1400" dirty="0" err="1"/>
              <a:t>be</a:t>
            </a:r>
            <a:r>
              <a:rPr lang="fr-CH" sz="1400" dirty="0"/>
              <a:t> </a:t>
            </a:r>
            <a:r>
              <a:rPr lang="fr-CH" sz="1400" dirty="0" err="1"/>
              <a:t>aware</a:t>
            </a:r>
            <a:r>
              <a:rPr lang="fr-CH" sz="1400" dirty="0"/>
              <a:t>, </a:t>
            </a:r>
            <a:r>
              <a:rPr lang="fr-CH" sz="1400" dirty="0" err="1"/>
              <a:t>appropriately</a:t>
            </a:r>
            <a:r>
              <a:rPr lang="fr-CH" sz="1400" dirty="0"/>
              <a:t> </a:t>
            </a:r>
            <a:r>
              <a:rPr lang="fr-CH" sz="1400" dirty="0" err="1"/>
              <a:t>trained</a:t>
            </a:r>
            <a:r>
              <a:rPr lang="fr-CH" sz="1400" dirty="0"/>
              <a:t> and </a:t>
            </a:r>
            <a:r>
              <a:rPr lang="fr-CH" sz="1400" dirty="0" err="1"/>
              <a:t>internal</a:t>
            </a:r>
            <a:r>
              <a:rPr lang="fr-CH" sz="1400" dirty="0"/>
              <a:t> </a:t>
            </a:r>
            <a:r>
              <a:rPr lang="fr-CH" sz="1400" dirty="0" err="1"/>
              <a:t>procedures</a:t>
            </a:r>
            <a:r>
              <a:rPr lang="fr-CH" sz="1400" dirty="0"/>
              <a:t> have to </a:t>
            </a:r>
            <a:r>
              <a:rPr lang="fr-CH" sz="1400" dirty="0" err="1"/>
              <a:t>be</a:t>
            </a:r>
            <a:r>
              <a:rPr lang="fr-CH" sz="1400" dirty="0"/>
              <a:t> </a:t>
            </a:r>
            <a:r>
              <a:rPr lang="fr-CH" sz="1400" dirty="0" err="1"/>
              <a:t>reviewed</a:t>
            </a:r>
            <a:r>
              <a:rPr lang="fr-CH" sz="1400" dirty="0"/>
              <a:t>, </a:t>
            </a:r>
            <a:r>
              <a:rPr lang="fr-CH" sz="1400" dirty="0" err="1"/>
              <a:t>adopted</a:t>
            </a:r>
            <a:r>
              <a:rPr lang="fr-CH" sz="1400" dirty="0"/>
              <a:t> and </a:t>
            </a:r>
            <a:r>
              <a:rPr lang="fr-CH" sz="1400" dirty="0" err="1"/>
              <a:t>implemented</a:t>
            </a:r>
            <a:r>
              <a:rPr lang="fr-CH" sz="1400" dirty="0"/>
              <a:t> in </a:t>
            </a:r>
            <a:r>
              <a:rPr lang="fr-CH" sz="1400" dirty="0" err="1"/>
              <a:t>order</a:t>
            </a:r>
            <a:r>
              <a:rPr lang="fr-CH" sz="1400" dirty="0"/>
              <a:t> to </a:t>
            </a:r>
          </a:p>
          <a:p>
            <a:pPr marL="628650" lvl="1" indent="-171450" algn="just">
              <a:buClr>
                <a:srgbClr val="009EC0"/>
              </a:buClr>
              <a:buFont typeface="Wingdings" panose="05000000000000000000" pitchFamily="2" charset="2"/>
              <a:buChar char="Ø"/>
            </a:pPr>
            <a:r>
              <a:rPr lang="fr-CH" sz="1400" dirty="0" err="1"/>
              <a:t>identify</a:t>
            </a:r>
            <a:r>
              <a:rPr lang="fr-CH" sz="1400" dirty="0"/>
              <a:t> </a:t>
            </a:r>
            <a:r>
              <a:rPr lang="fr-CH" sz="1400" b="1" dirty="0" err="1"/>
              <a:t>critical</a:t>
            </a:r>
            <a:r>
              <a:rPr lang="fr-CH" sz="1400" b="1" dirty="0"/>
              <a:t> transactions</a:t>
            </a:r>
            <a:r>
              <a:rPr lang="fr-CH" sz="1400" dirty="0"/>
              <a:t>; </a:t>
            </a:r>
          </a:p>
          <a:p>
            <a:pPr marL="628650" lvl="1" indent="-171450" algn="just">
              <a:buClr>
                <a:srgbClr val="009EC0"/>
              </a:buClr>
              <a:buFont typeface="Wingdings" panose="05000000000000000000" pitchFamily="2" charset="2"/>
              <a:buChar char="Ø"/>
            </a:pPr>
            <a:r>
              <a:rPr lang="fr-CH" sz="1400" dirty="0" err="1"/>
              <a:t>find</a:t>
            </a:r>
            <a:r>
              <a:rPr lang="fr-CH" sz="1400" dirty="0"/>
              <a:t> </a:t>
            </a:r>
            <a:r>
              <a:rPr lang="fr-CH" sz="1400" dirty="0" err="1"/>
              <a:t>potential</a:t>
            </a:r>
            <a:r>
              <a:rPr lang="fr-CH" sz="1400" dirty="0"/>
              <a:t> </a:t>
            </a:r>
            <a:r>
              <a:rPr lang="fr-CH" sz="1400" b="1" dirty="0" err="1"/>
              <a:t>structuring</a:t>
            </a:r>
            <a:r>
              <a:rPr lang="fr-CH" sz="1400" b="1" dirty="0"/>
              <a:t> alternatives </a:t>
            </a:r>
            <a:r>
              <a:rPr lang="fr-CH" sz="1400" dirty="0"/>
              <a:t>(</a:t>
            </a:r>
            <a:r>
              <a:rPr lang="fr-CH" sz="1400" dirty="0" err="1"/>
              <a:t>where</a:t>
            </a:r>
            <a:r>
              <a:rPr lang="fr-CH" sz="1400" dirty="0"/>
              <a:t> </a:t>
            </a:r>
            <a:r>
              <a:rPr lang="fr-CH" sz="1400" dirty="0" err="1"/>
              <a:t>appropriate</a:t>
            </a:r>
            <a:r>
              <a:rPr lang="fr-CH" sz="1400" dirty="0"/>
              <a:t>); </a:t>
            </a:r>
          </a:p>
          <a:p>
            <a:pPr marL="628650" lvl="1" indent="-171450" algn="just">
              <a:buClr>
                <a:srgbClr val="009EC0"/>
              </a:buClr>
              <a:buFont typeface="Wingdings" panose="05000000000000000000" pitchFamily="2" charset="2"/>
              <a:buChar char="Ø"/>
            </a:pPr>
            <a:r>
              <a:rPr lang="fr-CH" sz="1400" dirty="0" err="1"/>
              <a:t>avoid</a:t>
            </a:r>
            <a:r>
              <a:rPr lang="fr-CH" sz="1400" dirty="0"/>
              <a:t> </a:t>
            </a:r>
            <a:r>
              <a:rPr lang="fr-CH" sz="1400" b="1" dirty="0" err="1"/>
              <a:t>reputational</a:t>
            </a:r>
            <a:r>
              <a:rPr lang="fr-CH" sz="1400" b="1" dirty="0"/>
              <a:t> damage</a:t>
            </a:r>
            <a:r>
              <a:rPr lang="fr-CH" sz="1400" dirty="0"/>
              <a:t>;</a:t>
            </a:r>
          </a:p>
          <a:p>
            <a:pPr marL="628650" lvl="1" indent="-171450" algn="just">
              <a:buClr>
                <a:srgbClr val="009EC0"/>
              </a:buClr>
              <a:buFont typeface="Wingdings" panose="05000000000000000000" pitchFamily="2" charset="2"/>
              <a:buChar char="Ø"/>
            </a:pPr>
            <a:r>
              <a:rPr lang="fr-CH" sz="1400" dirty="0" err="1"/>
              <a:t>comply</a:t>
            </a:r>
            <a:r>
              <a:rPr lang="fr-CH" sz="1400" dirty="0"/>
              <a:t> </a:t>
            </a:r>
            <a:r>
              <a:rPr lang="fr-CH" sz="1400" dirty="0" err="1"/>
              <a:t>with</a:t>
            </a:r>
            <a:r>
              <a:rPr lang="fr-CH" sz="1400" dirty="0"/>
              <a:t> </a:t>
            </a:r>
            <a:r>
              <a:rPr lang="fr-CH" sz="1400" b="1" dirty="0" err="1"/>
              <a:t>legal</a:t>
            </a:r>
            <a:r>
              <a:rPr lang="fr-CH" sz="1400" b="1" dirty="0"/>
              <a:t> </a:t>
            </a:r>
            <a:r>
              <a:rPr lang="fr-CH" sz="1400" b="1" dirty="0" err="1"/>
              <a:t>reporting</a:t>
            </a:r>
            <a:r>
              <a:rPr lang="fr-CH" sz="1400" b="1" dirty="0"/>
              <a:t> obligations</a:t>
            </a:r>
            <a:r>
              <a:rPr lang="fr-CH" sz="1400" dirty="0"/>
              <a:t>; and</a:t>
            </a:r>
          </a:p>
          <a:p>
            <a:pPr marL="628650" lvl="1" indent="-171450" algn="just">
              <a:buClr>
                <a:srgbClr val="009EC0"/>
              </a:buClr>
              <a:buFont typeface="Wingdings" panose="05000000000000000000" pitchFamily="2" charset="2"/>
              <a:buChar char="Ø"/>
            </a:pPr>
            <a:r>
              <a:rPr lang="fr-CH" sz="1400" dirty="0" err="1"/>
              <a:t>mitigate</a:t>
            </a:r>
            <a:r>
              <a:rPr lang="fr-CH" sz="1400" dirty="0"/>
              <a:t> the </a:t>
            </a:r>
            <a:r>
              <a:rPr lang="fr-CH" sz="1400" b="1" dirty="0" err="1"/>
              <a:t>risk</a:t>
            </a:r>
            <a:r>
              <a:rPr lang="fr-CH" sz="1400" b="1" dirty="0"/>
              <a:t> of </a:t>
            </a:r>
            <a:r>
              <a:rPr lang="fr-CH" sz="1400" b="1" dirty="0" err="1"/>
              <a:t>penalites</a:t>
            </a:r>
            <a:r>
              <a:rPr lang="fr-CH" sz="1400" dirty="0"/>
              <a:t>. </a:t>
            </a:r>
          </a:p>
          <a:p>
            <a:pPr marL="171450" indent="-171450" algn="just">
              <a:buClr>
                <a:srgbClr val="0082BB"/>
              </a:buClr>
              <a:buFont typeface="Wingdings" panose="05000000000000000000" pitchFamily="2" charset="2"/>
              <a:buChar char="§"/>
            </a:pPr>
            <a:endParaRPr lang="en-US" sz="1100" dirty="0"/>
          </a:p>
          <a:p>
            <a:pPr algn="just"/>
            <a:endParaRPr lang="fr-CH" sz="1100" b="1" dirty="0">
              <a:solidFill>
                <a:srgbClr val="008FAE"/>
              </a:solidFill>
            </a:endParaRPr>
          </a:p>
          <a:p>
            <a:pPr algn="just"/>
            <a:r>
              <a:rPr lang="en-US" sz="1100" dirty="0">
                <a:solidFill>
                  <a:srgbClr val="008FAE"/>
                </a:solidFill>
              </a:rPr>
              <a:t> </a:t>
            </a:r>
          </a:p>
          <a:p>
            <a:pPr algn="just"/>
            <a:endParaRPr lang="fr-CH" sz="1100" b="1" dirty="0">
              <a:solidFill>
                <a:srgbClr val="008FAE"/>
              </a:solidFill>
            </a:endParaRPr>
          </a:p>
          <a:p>
            <a:pPr lvl="1" algn="just"/>
            <a:endParaRPr lang="fr-BE" sz="1100" dirty="0"/>
          </a:p>
          <a:p>
            <a:pPr marL="228600" indent="-228600" algn="just">
              <a:buAutoNum type="arabicPeriod"/>
            </a:pPr>
            <a:endParaRPr lang="fr-BE" sz="1100" dirty="0"/>
          </a:p>
          <a:p>
            <a:pPr marL="228600" indent="-228600" algn="just">
              <a:buAutoNum type="arabicPeriod"/>
            </a:pPr>
            <a:endParaRPr lang="fr-BE" sz="1100" dirty="0"/>
          </a:p>
          <a:p>
            <a:pPr marL="228600" indent="-228600" algn="just">
              <a:buAutoNum type="arabicPeriod"/>
            </a:pPr>
            <a:endParaRPr lang="fr-BE" sz="1100" dirty="0"/>
          </a:p>
        </p:txBody>
      </p:sp>
      <p:pic>
        <p:nvPicPr>
          <p:cNvPr id="8" name="Picture 7">
            <a:extLst>
              <a:ext uri="{FF2B5EF4-FFF2-40B4-BE49-F238E27FC236}">
                <a16:creationId xmlns:a16="http://schemas.microsoft.com/office/drawing/2014/main" xmlns="" id="{B21C56AB-6A45-41CE-B276-418F4ABC2D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250576"/>
            <a:ext cx="3388659" cy="5607423"/>
          </a:xfrm>
          <a:prstGeom prst="rect">
            <a:avLst/>
          </a:prstGeom>
        </p:spPr>
      </p:pic>
    </p:spTree>
    <p:extLst>
      <p:ext uri="{BB962C8B-B14F-4D97-AF65-F5344CB8AC3E}">
        <p14:creationId xmlns:p14="http://schemas.microsoft.com/office/powerpoint/2010/main" val="1149034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smtClean="0"/>
              <a:t>07</a:t>
            </a:r>
            <a:endParaRPr lang="fr-BE" dirty="0"/>
          </a:p>
        </p:txBody>
      </p:sp>
      <p:sp>
        <p:nvSpPr>
          <p:cNvPr id="2" name="Text Placeholder 1"/>
          <p:cNvSpPr>
            <a:spLocks noGrp="1"/>
          </p:cNvSpPr>
          <p:nvPr>
            <p:ph type="body" sz="quarter" idx="10"/>
          </p:nvPr>
        </p:nvSpPr>
        <p:spPr>
          <a:xfrm>
            <a:off x="3582100" y="1364695"/>
            <a:ext cx="5279512" cy="4842032"/>
          </a:xfrm>
        </p:spPr>
        <p:txBody>
          <a:bodyPr>
            <a:normAutofit/>
          </a:bodyPr>
          <a:lstStyle/>
          <a:p>
            <a:pPr marL="171450" lvl="1" indent="-171450" algn="just" defTabSz="444500" fontAlgn="base">
              <a:spcBef>
                <a:spcPts val="0"/>
              </a:spcBef>
              <a:spcAft>
                <a:spcPts val="1200"/>
              </a:spcAft>
              <a:buClr>
                <a:schemeClr val="accent1"/>
              </a:buClr>
              <a:buSzPct val="100000"/>
              <a:buFont typeface="Arial" pitchFamily="34" charset="0"/>
              <a:buChar char="•"/>
            </a:pPr>
            <a:r>
              <a:rPr lang="fr-CH" sz="1400" dirty="0"/>
              <a:t>How to manage the obligations </a:t>
            </a:r>
            <a:r>
              <a:rPr lang="fr-CH" sz="1400" dirty="0" err="1"/>
              <a:t>under</a:t>
            </a:r>
            <a:r>
              <a:rPr lang="fr-CH" sz="1400" dirty="0"/>
              <a:t> DAC 6 in practice:</a:t>
            </a:r>
          </a:p>
          <a:p>
            <a:pPr marL="523875" lvl="2" indent="-171450" algn="just" defTabSz="444500" fontAlgn="base">
              <a:spcBef>
                <a:spcPts val="0"/>
              </a:spcBef>
              <a:spcAft>
                <a:spcPts val="1200"/>
              </a:spcAft>
              <a:buClr>
                <a:schemeClr val="accent1"/>
              </a:buClr>
              <a:buSzPct val="100000"/>
              <a:buFont typeface="Arial" pitchFamily="34" charset="0"/>
              <a:buChar char="•"/>
            </a:pPr>
            <a:r>
              <a:rPr lang="fr-CH" sz="1400" dirty="0" err="1"/>
              <a:t>Develope</a:t>
            </a:r>
            <a:r>
              <a:rPr lang="fr-CH" sz="1400" dirty="0"/>
              <a:t> and </a:t>
            </a:r>
            <a:r>
              <a:rPr lang="fr-CH" sz="1400" dirty="0" err="1"/>
              <a:t>implement</a:t>
            </a:r>
            <a:r>
              <a:rPr lang="fr-CH" sz="1400" dirty="0"/>
              <a:t> a </a:t>
            </a:r>
            <a:r>
              <a:rPr lang="fr-CH" sz="1400" b="1" dirty="0"/>
              <a:t>DAC 6 </a:t>
            </a:r>
            <a:r>
              <a:rPr lang="fr-CH" sz="1400" b="1" dirty="0" err="1"/>
              <a:t>policy</a:t>
            </a:r>
            <a:r>
              <a:rPr lang="fr-CH" sz="1400" b="1" dirty="0"/>
              <a:t> </a:t>
            </a:r>
            <a:r>
              <a:rPr lang="fr-CH" sz="1400" dirty="0" err="1"/>
              <a:t>that</a:t>
            </a:r>
            <a:r>
              <a:rPr lang="fr-CH" sz="1400" dirty="0"/>
              <a:t> </a:t>
            </a:r>
            <a:r>
              <a:rPr lang="fr-CH" sz="1400" dirty="0" err="1"/>
              <a:t>defines</a:t>
            </a:r>
            <a:r>
              <a:rPr lang="fr-CH" sz="1400" dirty="0"/>
              <a:t> the process </a:t>
            </a:r>
            <a:r>
              <a:rPr lang="fr-CH" sz="1400" dirty="0" err="1"/>
              <a:t>followed</a:t>
            </a:r>
            <a:r>
              <a:rPr lang="fr-CH" sz="1400" dirty="0"/>
              <a:t>, </a:t>
            </a:r>
            <a:r>
              <a:rPr lang="fr-CH" sz="1400" dirty="0" err="1"/>
              <a:t>who</a:t>
            </a:r>
            <a:r>
              <a:rPr lang="fr-CH" sz="1400" dirty="0"/>
              <a:t> </a:t>
            </a:r>
            <a:r>
              <a:rPr lang="fr-CH" sz="1400" dirty="0" err="1"/>
              <a:t>is</a:t>
            </a:r>
            <a:r>
              <a:rPr lang="fr-CH" sz="1400" dirty="0"/>
              <a:t> in charge, etc. </a:t>
            </a:r>
            <a:r>
              <a:rPr lang="fr-CH" sz="1400" dirty="0" err="1" smtClean="0"/>
              <a:t>Ensure</a:t>
            </a:r>
            <a:r>
              <a:rPr lang="fr-CH" sz="1400" dirty="0" smtClean="0"/>
              <a:t> </a:t>
            </a:r>
            <a:r>
              <a:rPr lang="fr-CH" sz="1400" dirty="0" err="1"/>
              <a:t>that</a:t>
            </a:r>
            <a:r>
              <a:rPr lang="fr-CH" sz="1400" dirty="0"/>
              <a:t> </a:t>
            </a:r>
            <a:r>
              <a:rPr lang="fr-CH" sz="1400" dirty="0" err="1"/>
              <a:t>it</a:t>
            </a:r>
            <a:r>
              <a:rPr lang="fr-CH" sz="1400" dirty="0"/>
              <a:t> </a:t>
            </a:r>
            <a:r>
              <a:rPr lang="fr-CH" sz="1400" dirty="0" err="1"/>
              <a:t>is</a:t>
            </a:r>
            <a:r>
              <a:rPr lang="fr-CH" sz="1400" dirty="0"/>
              <a:t> </a:t>
            </a:r>
            <a:r>
              <a:rPr lang="fr-CH" sz="1400" dirty="0" err="1"/>
              <a:t>covered</a:t>
            </a:r>
            <a:r>
              <a:rPr lang="fr-CH" sz="1400" dirty="0"/>
              <a:t> in the </a:t>
            </a:r>
            <a:r>
              <a:rPr lang="en-US" sz="1400" dirty="0"/>
              <a:t>investment committee </a:t>
            </a:r>
            <a:endParaRPr lang="en-US" sz="1400" dirty="0">
              <a:highlight>
                <a:srgbClr val="FFFF00"/>
              </a:highlight>
            </a:endParaRPr>
          </a:p>
          <a:p>
            <a:pPr marL="523875" lvl="2" indent="-171450" algn="just" defTabSz="444500" fontAlgn="base">
              <a:spcBef>
                <a:spcPts val="0"/>
              </a:spcBef>
              <a:spcAft>
                <a:spcPts val="1200"/>
              </a:spcAft>
              <a:buClr>
                <a:schemeClr val="accent1"/>
              </a:buClr>
              <a:buSzPct val="100000"/>
              <a:buFont typeface="Arial" pitchFamily="34" charset="0"/>
              <a:buChar char="•"/>
            </a:pPr>
            <a:r>
              <a:rPr lang="fr-CH" sz="1400" b="1" dirty="0"/>
              <a:t>Track </a:t>
            </a:r>
            <a:r>
              <a:rPr lang="fr-CH" sz="1400" b="1" dirty="0" err="1"/>
              <a:t>potentially</a:t>
            </a:r>
            <a:r>
              <a:rPr lang="fr-CH" sz="1400" b="1" dirty="0"/>
              <a:t> reportable cross-border arrangements </a:t>
            </a:r>
            <a:r>
              <a:rPr lang="fr-CH" sz="1400" dirty="0"/>
              <a:t>and the </a:t>
            </a:r>
            <a:r>
              <a:rPr lang="fr-CH" sz="1400" dirty="0" err="1"/>
              <a:t>tax</a:t>
            </a:r>
            <a:r>
              <a:rPr lang="fr-CH" sz="1400" dirty="0"/>
              <a:t> </a:t>
            </a:r>
            <a:r>
              <a:rPr lang="fr-CH" sz="1400" dirty="0" err="1"/>
              <a:t>intermediaries</a:t>
            </a:r>
            <a:r>
              <a:rPr lang="fr-CH" sz="1400" dirty="0"/>
              <a:t> </a:t>
            </a:r>
            <a:r>
              <a:rPr lang="fr-CH" sz="1400" dirty="0" err="1" smtClean="0"/>
              <a:t>involved</a:t>
            </a:r>
            <a:r>
              <a:rPr lang="fr-CH" sz="1400" dirty="0" smtClean="0"/>
              <a:t> </a:t>
            </a:r>
            <a:r>
              <a:rPr lang="en-US" sz="1400" dirty="0" smtClean="0"/>
              <a:t>to </a:t>
            </a:r>
            <a:r>
              <a:rPr lang="en-US" sz="1400" dirty="0"/>
              <a:t>be sure to meet the </a:t>
            </a:r>
            <a:r>
              <a:rPr lang="en-US" sz="1400" b="1" dirty="0"/>
              <a:t>30-day legal deadline</a:t>
            </a:r>
            <a:r>
              <a:rPr lang="en-US" sz="1400" dirty="0" smtClean="0"/>
              <a:t>.</a:t>
            </a:r>
            <a:endParaRPr lang="fr-CH" sz="1400" dirty="0"/>
          </a:p>
          <a:p>
            <a:pPr marL="523875" lvl="2" indent="-171450" algn="just" defTabSz="444500" fontAlgn="base">
              <a:spcBef>
                <a:spcPts val="0"/>
              </a:spcBef>
              <a:spcAft>
                <a:spcPts val="1200"/>
              </a:spcAft>
              <a:buClr>
                <a:schemeClr val="accent1"/>
              </a:buClr>
              <a:buSzPct val="100000"/>
              <a:buFont typeface="Arial" pitchFamily="34" charset="0"/>
              <a:buChar char="•"/>
            </a:pPr>
            <a:r>
              <a:rPr lang="fr-CH" sz="1400" b="1" dirty="0"/>
              <a:t>Analyse </a:t>
            </a:r>
            <a:r>
              <a:rPr lang="fr-CH" sz="1400" b="1" dirty="0" err="1"/>
              <a:t>whether</a:t>
            </a:r>
            <a:r>
              <a:rPr lang="fr-CH" sz="1400" b="1" dirty="0"/>
              <a:t> </a:t>
            </a:r>
            <a:r>
              <a:rPr lang="fr-CH" sz="1400" dirty="0"/>
              <a:t>cross-border transactions </a:t>
            </a:r>
            <a:r>
              <a:rPr lang="fr-CH" sz="1400" dirty="0" err="1"/>
              <a:t>should</a:t>
            </a:r>
            <a:r>
              <a:rPr lang="fr-CH" sz="1400" dirty="0"/>
              <a:t> </a:t>
            </a:r>
            <a:r>
              <a:rPr lang="fr-CH" sz="1400" dirty="0" err="1"/>
              <a:t>be</a:t>
            </a:r>
            <a:r>
              <a:rPr lang="fr-CH" sz="1400" dirty="0"/>
              <a:t> </a:t>
            </a:r>
            <a:r>
              <a:rPr lang="fr-CH" sz="1400" b="1" dirty="0"/>
              <a:t>reportable</a:t>
            </a:r>
            <a:r>
              <a:rPr lang="fr-CH" sz="1400" dirty="0"/>
              <a:t> </a:t>
            </a:r>
            <a:r>
              <a:rPr lang="fr-CH" sz="1400" dirty="0" err="1"/>
              <a:t>under</a:t>
            </a:r>
            <a:r>
              <a:rPr lang="fr-CH" sz="1400" dirty="0"/>
              <a:t> DAC 6 or not (i.e. as part of a </a:t>
            </a:r>
            <a:r>
              <a:rPr lang="fr-CH" sz="1400" dirty="0" err="1"/>
              <a:t>tax</a:t>
            </a:r>
            <a:r>
              <a:rPr lang="fr-CH" sz="1400" dirty="0"/>
              <a:t> memo, a </a:t>
            </a:r>
            <a:r>
              <a:rPr lang="fr-CH" sz="1400" dirty="0" err="1"/>
              <a:t>separate</a:t>
            </a:r>
            <a:r>
              <a:rPr lang="fr-CH" sz="1400" dirty="0"/>
              <a:t> </a:t>
            </a:r>
            <a:r>
              <a:rPr lang="fr-CH" sz="1400" dirty="0" err="1"/>
              <a:t>tax</a:t>
            </a:r>
            <a:r>
              <a:rPr lang="fr-CH" sz="1400" dirty="0"/>
              <a:t> memo or a </a:t>
            </a:r>
            <a:r>
              <a:rPr lang="fr-CH" sz="1400" dirty="0" err="1"/>
              <a:t>tax</a:t>
            </a:r>
            <a:r>
              <a:rPr lang="fr-CH" sz="1400" dirty="0"/>
              <a:t> opinion)</a:t>
            </a:r>
          </a:p>
          <a:p>
            <a:pPr marL="523875" lvl="2" indent="-171450" algn="just" defTabSz="444500" fontAlgn="base">
              <a:spcBef>
                <a:spcPts val="0"/>
              </a:spcBef>
              <a:spcAft>
                <a:spcPts val="1200"/>
              </a:spcAft>
              <a:buClr>
                <a:schemeClr val="accent1"/>
              </a:buClr>
              <a:buSzPct val="100000"/>
              <a:buFont typeface="Arial" pitchFamily="34" charset="0"/>
              <a:buChar char="•"/>
            </a:pPr>
            <a:r>
              <a:rPr lang="fr-CH" sz="1400" b="1" dirty="0" err="1"/>
              <a:t>Contractual</a:t>
            </a:r>
            <a:r>
              <a:rPr lang="fr-CH" sz="1400" b="1" dirty="0"/>
              <a:t> </a:t>
            </a:r>
            <a:r>
              <a:rPr lang="fr-CH" sz="1400" b="1" dirty="0" err="1"/>
              <a:t>elements</a:t>
            </a:r>
            <a:r>
              <a:rPr lang="fr-CH" sz="1400" b="1" dirty="0"/>
              <a:t> in engagement </a:t>
            </a:r>
            <a:r>
              <a:rPr lang="fr-CH" sz="1400" b="1" dirty="0" err="1"/>
              <a:t>letters</a:t>
            </a:r>
            <a:r>
              <a:rPr lang="fr-CH" sz="1400" b="1" dirty="0"/>
              <a:t> </a:t>
            </a:r>
            <a:r>
              <a:rPr lang="fr-CH" sz="1400" dirty="0" err="1"/>
              <a:t>with</a:t>
            </a:r>
            <a:r>
              <a:rPr lang="fr-CH" sz="1400" dirty="0"/>
              <a:t> service providers </a:t>
            </a:r>
            <a:r>
              <a:rPr lang="fr-CH" sz="1400" dirty="0" err="1"/>
              <a:t>that</a:t>
            </a:r>
            <a:r>
              <a:rPr lang="fr-CH" sz="1400" dirty="0"/>
              <a:t> </a:t>
            </a:r>
            <a:r>
              <a:rPr lang="fr-CH" sz="1400" dirty="0" err="1"/>
              <a:t>ensure</a:t>
            </a:r>
            <a:r>
              <a:rPr lang="fr-CH" sz="1400" dirty="0"/>
              <a:t> the </a:t>
            </a:r>
            <a:r>
              <a:rPr lang="fr-CH" sz="1400" dirty="0" err="1"/>
              <a:t>involvement</a:t>
            </a:r>
            <a:r>
              <a:rPr lang="fr-CH" sz="1400" dirty="0"/>
              <a:t> of the </a:t>
            </a:r>
            <a:r>
              <a:rPr lang="fr-CH" sz="1400" dirty="0" err="1"/>
              <a:t>taxpayer</a:t>
            </a:r>
            <a:r>
              <a:rPr lang="fr-CH" sz="1400" dirty="0"/>
              <a:t>, i.e. no </a:t>
            </a:r>
            <a:r>
              <a:rPr lang="fr-CH" sz="1400" dirty="0" err="1"/>
              <a:t>reporting</a:t>
            </a:r>
            <a:r>
              <a:rPr lang="fr-CH" sz="1400" dirty="0"/>
              <a:t> </a:t>
            </a:r>
            <a:r>
              <a:rPr lang="fr-CH" sz="1400" dirty="0" err="1"/>
              <a:t>without</a:t>
            </a:r>
            <a:r>
              <a:rPr lang="fr-CH" sz="1400" dirty="0"/>
              <a:t> </a:t>
            </a:r>
            <a:r>
              <a:rPr lang="fr-CH" sz="1400" dirty="0" err="1"/>
              <a:t>preliminary</a:t>
            </a:r>
            <a:r>
              <a:rPr lang="fr-CH" sz="1400" dirty="0"/>
              <a:t> information of the </a:t>
            </a:r>
            <a:r>
              <a:rPr lang="fr-CH" sz="1400" dirty="0" err="1"/>
              <a:t>taxpayer</a:t>
            </a:r>
            <a:endParaRPr lang="fr-CH" sz="1400" dirty="0"/>
          </a:p>
          <a:p>
            <a:pPr marL="523875" lvl="2" indent="-171450" algn="just" defTabSz="444500" fontAlgn="base">
              <a:spcBef>
                <a:spcPts val="0"/>
              </a:spcBef>
              <a:spcAft>
                <a:spcPts val="1200"/>
              </a:spcAft>
              <a:buClr>
                <a:schemeClr val="accent1"/>
              </a:buClr>
              <a:buSzPct val="100000"/>
              <a:buFont typeface="Arial" pitchFamily="34" charset="0"/>
              <a:buChar char="•"/>
            </a:pPr>
            <a:r>
              <a:rPr lang="fr-CH" sz="1400" dirty="0" smtClean="0"/>
              <a:t>Monitor </a:t>
            </a:r>
            <a:r>
              <a:rPr lang="fr-CH" sz="1400" dirty="0"/>
              <a:t>the </a:t>
            </a:r>
            <a:r>
              <a:rPr lang="fr-CH" sz="1400" b="1" dirty="0" err="1"/>
              <a:t>implementation</a:t>
            </a:r>
            <a:r>
              <a:rPr lang="fr-CH" sz="1400" b="1" dirty="0"/>
              <a:t> of DAC 6 in </a:t>
            </a:r>
            <a:r>
              <a:rPr lang="fr-CH" sz="1400" b="1" dirty="0" err="1"/>
              <a:t>other</a:t>
            </a:r>
            <a:r>
              <a:rPr lang="fr-CH" sz="1400" b="1" dirty="0"/>
              <a:t> </a:t>
            </a:r>
            <a:r>
              <a:rPr lang="fr-CH" sz="1400" b="1" dirty="0" err="1"/>
              <a:t>jurisdictions</a:t>
            </a:r>
            <a:r>
              <a:rPr lang="fr-CH" sz="1400" b="1" dirty="0"/>
              <a:t> </a:t>
            </a:r>
            <a:r>
              <a:rPr lang="fr-CH" sz="1400" dirty="0"/>
              <a:t>(</a:t>
            </a:r>
            <a:r>
              <a:rPr lang="fr-CH" sz="1400" dirty="0" err="1"/>
              <a:t>e.g</a:t>
            </a:r>
            <a:r>
              <a:rPr lang="fr-CH" sz="1400" dirty="0"/>
              <a:t>. the </a:t>
            </a:r>
            <a:r>
              <a:rPr lang="fr-CH" sz="1400" dirty="0" err="1"/>
              <a:t>investment</a:t>
            </a:r>
            <a:r>
              <a:rPr lang="fr-CH" sz="1400" dirty="0"/>
              <a:t> </a:t>
            </a:r>
            <a:r>
              <a:rPr lang="fr-CH" sz="1400" dirty="0" err="1"/>
              <a:t>jurisdictions</a:t>
            </a:r>
            <a:r>
              <a:rPr lang="fr-CH" sz="1400" dirty="0"/>
              <a:t>)</a:t>
            </a:r>
            <a:endParaRPr lang="en-GB" sz="1400" dirty="0"/>
          </a:p>
          <a:p>
            <a:endParaRPr lang="fr-BE" sz="1400" dirty="0"/>
          </a:p>
        </p:txBody>
      </p:sp>
      <p:sp>
        <p:nvSpPr>
          <p:cNvPr id="6" name="Text Placeholder 5">
            <a:extLst>
              <a:ext uri="{FF2B5EF4-FFF2-40B4-BE49-F238E27FC236}">
                <a16:creationId xmlns:a16="http://schemas.microsoft.com/office/drawing/2014/main" xmlns="" id="{C85B4746-7FD1-446F-85EA-4497FEEDB0BB}"/>
              </a:ext>
            </a:extLst>
          </p:cNvPr>
          <p:cNvSpPr>
            <a:spLocks noGrp="1"/>
          </p:cNvSpPr>
          <p:nvPr>
            <p:ph type="body" sz="quarter" idx="14"/>
          </p:nvPr>
        </p:nvSpPr>
        <p:spPr>
          <a:xfrm>
            <a:off x="1212668" y="250523"/>
            <a:ext cx="7674853" cy="482600"/>
          </a:xfrm>
        </p:spPr>
        <p:txBody>
          <a:bodyPr/>
          <a:lstStyle/>
          <a:p>
            <a:r>
              <a:rPr lang="fr-CH" sz="2400" cap="all" dirty="0" err="1"/>
              <a:t>Managing</a:t>
            </a:r>
            <a:r>
              <a:rPr lang="fr-CH" sz="2400" cap="all" dirty="0"/>
              <a:t> DAC 6 OBGLIGATIONS in practice</a:t>
            </a:r>
          </a:p>
          <a:p>
            <a:r>
              <a:rPr lang="fr-CH" sz="1600" cap="all" dirty="0"/>
              <a:t>How </a:t>
            </a:r>
            <a:r>
              <a:rPr lang="fr-CH" sz="1600" cap="all" dirty="0" err="1"/>
              <a:t>should</a:t>
            </a:r>
            <a:r>
              <a:rPr lang="fr-CH" sz="1600" cap="all" dirty="0"/>
              <a:t> </a:t>
            </a:r>
            <a:r>
              <a:rPr lang="fr-CH" sz="1600" cap="all" dirty="0" err="1"/>
              <a:t>taxpayers</a:t>
            </a:r>
            <a:r>
              <a:rPr lang="fr-CH" sz="1600" cap="all" dirty="0"/>
              <a:t> </a:t>
            </a:r>
            <a:r>
              <a:rPr lang="fr-CH" sz="1600" cap="all" dirty="0" err="1"/>
              <a:t>prepare</a:t>
            </a:r>
            <a:r>
              <a:rPr lang="fr-CH" sz="1600" cap="all" dirty="0"/>
              <a:t> for the MDR?</a:t>
            </a:r>
            <a:endParaRPr lang="fr-BE" sz="1600" cap="all" dirty="0"/>
          </a:p>
        </p:txBody>
      </p:sp>
      <p:pic>
        <p:nvPicPr>
          <p:cNvPr id="10" name="Picture 9">
            <a:extLst>
              <a:ext uri="{FF2B5EF4-FFF2-40B4-BE49-F238E27FC236}">
                <a16:creationId xmlns:a16="http://schemas.microsoft.com/office/drawing/2014/main" xmlns="" id="{B21C56AB-6A45-41CE-B276-418F4ABC2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50576"/>
            <a:ext cx="3388659" cy="5607423"/>
          </a:xfrm>
          <a:prstGeom prst="rect">
            <a:avLst/>
          </a:prstGeom>
        </p:spPr>
      </p:pic>
    </p:spTree>
    <p:extLst>
      <p:ext uri="{BB962C8B-B14F-4D97-AF65-F5344CB8AC3E}">
        <p14:creationId xmlns:p14="http://schemas.microsoft.com/office/powerpoint/2010/main" val="379830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68442" y="1186761"/>
            <a:ext cx="8799095" cy="4401205"/>
          </a:xfrm>
          <a:prstGeom prst="rect">
            <a:avLst/>
          </a:prstGeom>
          <a:noFill/>
          <a:ln w="12700">
            <a:solidFill>
              <a:srgbClr val="002060"/>
            </a:solidFill>
          </a:ln>
        </p:spPr>
        <p:txBody>
          <a:bodyPr wrap="square" rtlCol="0">
            <a:spAutoFit/>
          </a:bodyPr>
          <a:lstStyle/>
          <a:p>
            <a:pPr algn="ctr"/>
            <a:r>
              <a:rPr lang="fr-CH" sz="1600" b="1" dirty="0" err="1">
                <a:solidFill>
                  <a:srgbClr val="002060"/>
                </a:solidFill>
              </a:rPr>
              <a:t>Stakeholders</a:t>
            </a:r>
            <a:r>
              <a:rPr lang="fr-CH" sz="1600" b="1" dirty="0">
                <a:solidFill>
                  <a:srgbClr val="002060"/>
                </a:solidFill>
              </a:rPr>
              <a:t> in the MDR </a:t>
            </a:r>
            <a:r>
              <a:rPr lang="fr-CH" sz="1600" b="1" dirty="0" err="1">
                <a:solidFill>
                  <a:srgbClr val="002060"/>
                </a:solidFill>
              </a:rPr>
              <a:t>reporting</a:t>
            </a:r>
            <a:r>
              <a:rPr lang="fr-CH" sz="1600" b="1" dirty="0">
                <a:solidFill>
                  <a:srgbClr val="002060"/>
                </a:solidFill>
              </a:rPr>
              <a:t> in Luxembourg</a:t>
            </a:r>
          </a:p>
          <a:p>
            <a:pPr algn="ctr"/>
            <a:endParaRPr lang="fr-CH" sz="1600" b="1" dirty="0">
              <a:solidFill>
                <a:srgbClr val="002060"/>
              </a:solidFill>
            </a:endParaRPr>
          </a:p>
          <a:p>
            <a:pPr algn="ctr"/>
            <a:endParaRPr lang="fr-CH" sz="1600" b="1" dirty="0">
              <a:solidFill>
                <a:srgbClr val="002060"/>
              </a:solidFill>
            </a:endParaRPr>
          </a:p>
          <a:p>
            <a:pPr algn="ctr"/>
            <a:endParaRPr lang="fr-CH" sz="1600" b="1" dirty="0">
              <a:solidFill>
                <a:srgbClr val="002060"/>
              </a:solidFill>
            </a:endParaRPr>
          </a:p>
          <a:p>
            <a:pPr algn="ctr"/>
            <a:endParaRPr lang="fr-CH" sz="1600" b="1" dirty="0">
              <a:solidFill>
                <a:srgbClr val="002060"/>
              </a:solidFill>
            </a:endParaRPr>
          </a:p>
          <a:p>
            <a:pPr algn="ctr"/>
            <a:endParaRPr lang="fr-CH" sz="1600" b="1" dirty="0">
              <a:solidFill>
                <a:srgbClr val="002060"/>
              </a:solidFill>
            </a:endParaRPr>
          </a:p>
          <a:p>
            <a:pPr algn="ctr"/>
            <a:endParaRPr lang="fr-CH" sz="1600" b="1" dirty="0">
              <a:solidFill>
                <a:srgbClr val="002060"/>
              </a:solidFill>
            </a:endParaRPr>
          </a:p>
          <a:p>
            <a:pPr algn="ctr"/>
            <a:endParaRPr lang="fr-CH" sz="1600" b="1" dirty="0">
              <a:solidFill>
                <a:srgbClr val="002060"/>
              </a:solidFill>
            </a:endParaRPr>
          </a:p>
          <a:p>
            <a:pPr algn="ctr"/>
            <a:endParaRPr lang="fr-CH" sz="1600" b="1" dirty="0">
              <a:solidFill>
                <a:srgbClr val="002060"/>
              </a:solidFill>
            </a:endParaRPr>
          </a:p>
          <a:p>
            <a:pPr algn="ctr"/>
            <a:endParaRPr lang="fr-CH" sz="1600" b="1" dirty="0">
              <a:solidFill>
                <a:srgbClr val="002060"/>
              </a:solidFill>
            </a:endParaRPr>
          </a:p>
          <a:p>
            <a:pPr algn="ctr"/>
            <a:endParaRPr lang="fr-CH" sz="1600" b="1" dirty="0">
              <a:solidFill>
                <a:srgbClr val="002060"/>
              </a:solidFill>
            </a:endParaRPr>
          </a:p>
          <a:p>
            <a:pPr algn="ctr"/>
            <a:endParaRPr lang="fr-CH" sz="1600" b="1" dirty="0">
              <a:solidFill>
                <a:srgbClr val="002060"/>
              </a:solidFill>
            </a:endParaRPr>
          </a:p>
          <a:p>
            <a:pPr algn="ctr"/>
            <a:endParaRPr lang="fr-CH" sz="1600" b="1" dirty="0">
              <a:solidFill>
                <a:srgbClr val="002060"/>
              </a:solidFill>
            </a:endParaRPr>
          </a:p>
          <a:p>
            <a:pPr algn="ctr"/>
            <a:endParaRPr lang="fr-CH" sz="1600" b="1" dirty="0">
              <a:solidFill>
                <a:srgbClr val="002060"/>
              </a:solidFill>
            </a:endParaRPr>
          </a:p>
          <a:p>
            <a:pPr algn="ctr"/>
            <a:endParaRPr lang="fr-CH" sz="1600" b="1" dirty="0">
              <a:solidFill>
                <a:srgbClr val="002060"/>
              </a:solidFill>
            </a:endParaRPr>
          </a:p>
          <a:p>
            <a:pPr algn="ctr"/>
            <a:endParaRPr lang="fr-CH" sz="2000" b="1" dirty="0">
              <a:solidFill>
                <a:srgbClr val="002060"/>
              </a:solidFill>
            </a:endParaRPr>
          </a:p>
          <a:p>
            <a:pPr algn="ctr"/>
            <a:r>
              <a:rPr lang="fr-CH" sz="2000" b="1" dirty="0">
                <a:solidFill>
                  <a:srgbClr val="002060"/>
                </a:solidFill>
              </a:rPr>
              <a:t> </a:t>
            </a:r>
            <a:endParaRPr lang="fr-BE" sz="2000" b="1" dirty="0">
              <a:solidFill>
                <a:srgbClr val="002060"/>
              </a:solidFill>
            </a:endParaRPr>
          </a:p>
        </p:txBody>
      </p:sp>
      <p:sp>
        <p:nvSpPr>
          <p:cNvPr id="3" name="Text Placeholder 2"/>
          <p:cNvSpPr>
            <a:spLocks noGrp="1"/>
          </p:cNvSpPr>
          <p:nvPr>
            <p:ph type="body" sz="quarter" idx="13"/>
          </p:nvPr>
        </p:nvSpPr>
        <p:spPr/>
        <p:txBody>
          <a:bodyPr/>
          <a:lstStyle/>
          <a:p>
            <a:r>
              <a:rPr lang="fr-BE" dirty="0" smtClean="0"/>
              <a:t>07</a:t>
            </a:r>
            <a:endParaRPr lang="fr-BE" dirty="0"/>
          </a:p>
        </p:txBody>
      </p:sp>
      <p:sp>
        <p:nvSpPr>
          <p:cNvPr id="6" name="Text Placeholder 5">
            <a:extLst>
              <a:ext uri="{FF2B5EF4-FFF2-40B4-BE49-F238E27FC236}">
                <a16:creationId xmlns:a16="http://schemas.microsoft.com/office/drawing/2014/main" xmlns="" id="{C85B4746-7FD1-446F-85EA-4497FEEDB0BB}"/>
              </a:ext>
            </a:extLst>
          </p:cNvPr>
          <p:cNvSpPr>
            <a:spLocks noGrp="1"/>
          </p:cNvSpPr>
          <p:nvPr>
            <p:ph type="body" sz="quarter" idx="14"/>
          </p:nvPr>
        </p:nvSpPr>
        <p:spPr>
          <a:xfrm>
            <a:off x="1212668" y="250523"/>
            <a:ext cx="7674853" cy="482600"/>
          </a:xfrm>
        </p:spPr>
        <p:txBody>
          <a:bodyPr/>
          <a:lstStyle/>
          <a:p>
            <a:r>
              <a:rPr lang="fr-CH" sz="2400" cap="all" dirty="0" err="1"/>
              <a:t>Managing</a:t>
            </a:r>
            <a:r>
              <a:rPr lang="fr-CH" sz="2400" cap="all" dirty="0"/>
              <a:t> DAC 6 OBGLIGATIONS in practice</a:t>
            </a:r>
          </a:p>
          <a:p>
            <a:r>
              <a:rPr lang="fr-CH" sz="1600" cap="all" dirty="0" err="1"/>
              <a:t>Taking</a:t>
            </a:r>
            <a:r>
              <a:rPr lang="fr-CH" sz="1600" cap="all" dirty="0"/>
              <a:t> a Look </a:t>
            </a:r>
            <a:r>
              <a:rPr lang="fr-CH" sz="1600" cap="all" dirty="0" err="1"/>
              <a:t>at</a:t>
            </a:r>
            <a:r>
              <a:rPr lang="fr-CH" sz="1600" cap="all" dirty="0"/>
              <a:t> the </a:t>
            </a:r>
            <a:r>
              <a:rPr lang="fr-CH" sz="1600" cap="all" dirty="0" err="1"/>
              <a:t>Tax</a:t>
            </a:r>
            <a:r>
              <a:rPr lang="fr-CH" sz="1600" cap="all" dirty="0"/>
              <a:t> </a:t>
            </a:r>
            <a:r>
              <a:rPr lang="fr-CH" sz="1600" cap="all" dirty="0" err="1"/>
              <a:t>Intermediaries</a:t>
            </a:r>
            <a:endParaRPr lang="fr-BE" sz="1600" cap="all" dirty="0"/>
          </a:p>
        </p:txBody>
      </p:sp>
      <p:sp>
        <p:nvSpPr>
          <p:cNvPr id="4" name="Rounded Rectangle 3"/>
          <p:cNvSpPr/>
          <p:nvPr/>
        </p:nvSpPr>
        <p:spPr>
          <a:xfrm>
            <a:off x="240632" y="4130838"/>
            <a:ext cx="1267326" cy="44917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dirty="0" err="1"/>
              <a:t>Taxpayer</a:t>
            </a:r>
            <a:endParaRPr lang="fr-BE" sz="1400" b="1" dirty="0"/>
          </a:p>
        </p:txBody>
      </p:sp>
      <p:sp>
        <p:nvSpPr>
          <p:cNvPr id="7" name="Rounded Rectangle 6"/>
          <p:cNvSpPr/>
          <p:nvPr/>
        </p:nvSpPr>
        <p:spPr>
          <a:xfrm>
            <a:off x="1748589" y="4130838"/>
            <a:ext cx="1267326" cy="449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dirty="0" err="1"/>
              <a:t>Tax</a:t>
            </a:r>
            <a:r>
              <a:rPr lang="fr-CH" sz="1400" b="1" dirty="0"/>
              <a:t> </a:t>
            </a:r>
            <a:r>
              <a:rPr lang="fr-CH" sz="1400" b="1" dirty="0" err="1"/>
              <a:t>Adviser</a:t>
            </a:r>
            <a:endParaRPr lang="fr-BE" sz="1400" b="1" dirty="0"/>
          </a:p>
        </p:txBody>
      </p:sp>
      <p:sp>
        <p:nvSpPr>
          <p:cNvPr id="8" name="Rounded Rectangle 7"/>
          <p:cNvSpPr/>
          <p:nvPr/>
        </p:nvSpPr>
        <p:spPr>
          <a:xfrm>
            <a:off x="3200399" y="4130838"/>
            <a:ext cx="1267326" cy="449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dirty="0" err="1"/>
              <a:t>Lawyer</a:t>
            </a:r>
            <a:endParaRPr lang="fr-BE" sz="1400" b="1" dirty="0"/>
          </a:p>
        </p:txBody>
      </p:sp>
      <p:sp>
        <p:nvSpPr>
          <p:cNvPr id="11" name="Rounded Rectangle 10"/>
          <p:cNvSpPr/>
          <p:nvPr/>
        </p:nvSpPr>
        <p:spPr>
          <a:xfrm>
            <a:off x="4660230" y="4130838"/>
            <a:ext cx="1267326" cy="449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H" sz="1400" b="1" dirty="0" err="1"/>
              <a:t>Accountant</a:t>
            </a:r>
            <a:r>
              <a:rPr lang="fr-CH" sz="1400" b="1" dirty="0"/>
              <a:t>/ Domiciliation</a:t>
            </a:r>
            <a:endParaRPr lang="fr-BE" sz="1400" b="1" dirty="0"/>
          </a:p>
        </p:txBody>
      </p:sp>
      <p:sp>
        <p:nvSpPr>
          <p:cNvPr id="12" name="Rounded Rectangle 11"/>
          <p:cNvSpPr/>
          <p:nvPr/>
        </p:nvSpPr>
        <p:spPr>
          <a:xfrm>
            <a:off x="6079957" y="4130837"/>
            <a:ext cx="1267326" cy="449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H" sz="1400" b="1" dirty="0"/>
              <a:t>Bank</a:t>
            </a:r>
            <a:endParaRPr lang="fr-BE" sz="1400" b="1" dirty="0"/>
          </a:p>
        </p:txBody>
      </p:sp>
      <p:sp>
        <p:nvSpPr>
          <p:cNvPr id="13" name="Rounded Rectangle 12"/>
          <p:cNvSpPr/>
          <p:nvPr/>
        </p:nvSpPr>
        <p:spPr>
          <a:xfrm>
            <a:off x="7619999" y="4130837"/>
            <a:ext cx="1267326" cy="449179"/>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H" sz="1400" b="1" dirty="0" err="1"/>
              <a:t>Auditor</a:t>
            </a:r>
            <a:endParaRPr lang="fr-BE" sz="1400" b="1" dirty="0"/>
          </a:p>
        </p:txBody>
      </p:sp>
      <p:cxnSp>
        <p:nvCxnSpPr>
          <p:cNvPr id="14" name="Straight Connector 13"/>
          <p:cNvCxnSpPr/>
          <p:nvPr/>
        </p:nvCxnSpPr>
        <p:spPr>
          <a:xfrm>
            <a:off x="1636294" y="1909012"/>
            <a:ext cx="0" cy="264694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15915" y="1860528"/>
            <a:ext cx="3056021" cy="338554"/>
          </a:xfrm>
          <a:prstGeom prst="rect">
            <a:avLst/>
          </a:prstGeom>
          <a:noFill/>
        </p:spPr>
        <p:txBody>
          <a:bodyPr wrap="square" rtlCol="0">
            <a:spAutoFit/>
          </a:bodyPr>
          <a:lstStyle/>
          <a:p>
            <a:pPr algn="ctr"/>
            <a:r>
              <a:rPr lang="fr-CH" sz="1600" b="1" dirty="0" err="1">
                <a:solidFill>
                  <a:srgbClr val="009EC0"/>
                </a:solidFill>
              </a:rPr>
              <a:t>Potential</a:t>
            </a:r>
            <a:r>
              <a:rPr lang="fr-CH" sz="1600" b="1" dirty="0">
                <a:solidFill>
                  <a:srgbClr val="009EC0"/>
                </a:solidFill>
              </a:rPr>
              <a:t> </a:t>
            </a:r>
            <a:r>
              <a:rPr lang="fr-CH" sz="1600" b="1" dirty="0" err="1">
                <a:solidFill>
                  <a:srgbClr val="009EC0"/>
                </a:solidFill>
              </a:rPr>
              <a:t>tax</a:t>
            </a:r>
            <a:r>
              <a:rPr lang="fr-CH" sz="1600" b="1" dirty="0">
                <a:solidFill>
                  <a:srgbClr val="009EC0"/>
                </a:solidFill>
              </a:rPr>
              <a:t> </a:t>
            </a:r>
            <a:r>
              <a:rPr lang="fr-CH" sz="1600" b="1" dirty="0" err="1">
                <a:solidFill>
                  <a:srgbClr val="009EC0"/>
                </a:solidFill>
              </a:rPr>
              <a:t>intermediaries</a:t>
            </a:r>
            <a:endParaRPr lang="fr-BE" sz="1600" b="1" dirty="0">
              <a:solidFill>
                <a:srgbClr val="009EC0"/>
              </a:solidFill>
            </a:endParaRPr>
          </a:p>
        </p:txBody>
      </p:sp>
      <p:cxnSp>
        <p:nvCxnSpPr>
          <p:cNvPr id="16" name="Straight Connector 15"/>
          <p:cNvCxnSpPr/>
          <p:nvPr/>
        </p:nvCxnSpPr>
        <p:spPr>
          <a:xfrm>
            <a:off x="7475620" y="1917700"/>
            <a:ext cx="0" cy="264694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a:xfrm rot="5400000">
            <a:off x="3761873" y="365615"/>
            <a:ext cx="1572126" cy="5598694"/>
          </a:xfrm>
          <a:prstGeom prst="triangle">
            <a:avLst>
              <a:gd name="adj" fmla="val 100000"/>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bIns="180000" rtlCol="0" anchor="ctr"/>
          <a:lstStyle/>
          <a:p>
            <a:r>
              <a:rPr lang="fr-CH" sz="1400" b="1" dirty="0" err="1"/>
              <a:t>Involvement</a:t>
            </a:r>
            <a:r>
              <a:rPr lang="fr-CH" sz="1400" b="1" dirty="0"/>
              <a:t> in </a:t>
            </a:r>
            <a:r>
              <a:rPr lang="fr-CH" sz="1400" b="1" dirty="0" err="1"/>
              <a:t>potentially</a:t>
            </a:r>
            <a:r>
              <a:rPr lang="fr-CH" sz="1400" b="1" dirty="0"/>
              <a:t> reportable cross-border arrangements</a:t>
            </a:r>
            <a:endParaRPr lang="fr-BE" sz="1400" b="1" dirty="0"/>
          </a:p>
        </p:txBody>
      </p:sp>
    </p:spTree>
    <p:extLst>
      <p:ext uri="{BB962C8B-B14F-4D97-AF65-F5344CB8AC3E}">
        <p14:creationId xmlns:p14="http://schemas.microsoft.com/office/powerpoint/2010/main" val="1946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xmlns="" id="{9C1F24A8-4350-4532-8E8B-33A8DD57F164}"/>
              </a:ext>
            </a:extLst>
          </p:cNvPr>
          <p:cNvSpPr>
            <a:spLocks noGrp="1"/>
          </p:cNvSpPr>
          <p:nvPr>
            <p:ph type="body" sz="quarter" idx="14"/>
          </p:nvPr>
        </p:nvSpPr>
        <p:spPr>
          <a:xfrm>
            <a:off x="1212669" y="250523"/>
            <a:ext cx="7671355" cy="482600"/>
          </a:xfrm>
        </p:spPr>
        <p:txBody>
          <a:bodyPr/>
          <a:lstStyle/>
          <a:p>
            <a:r>
              <a:rPr lang="fr-CH" sz="2400" cap="all" dirty="0" err="1"/>
              <a:t>Managing</a:t>
            </a:r>
            <a:r>
              <a:rPr lang="fr-CH" sz="2400" cap="all" dirty="0"/>
              <a:t> DAC 6 OBGLIGATIONS in practice</a:t>
            </a:r>
          </a:p>
          <a:p>
            <a:r>
              <a:rPr lang="fr-CH" sz="1600" cap="all" dirty="0" err="1" smtClean="0"/>
              <a:t>Connecting</a:t>
            </a:r>
            <a:r>
              <a:rPr lang="fr-CH" sz="1600" cap="all" dirty="0" smtClean="0"/>
              <a:t> </a:t>
            </a:r>
            <a:r>
              <a:rPr lang="fr-CH" sz="1600" cap="all" dirty="0" err="1" smtClean="0"/>
              <a:t>intermediaries</a:t>
            </a:r>
            <a:r>
              <a:rPr lang="fr-CH" sz="1600" cap="all" dirty="0" smtClean="0"/>
              <a:t> and </a:t>
            </a:r>
            <a:r>
              <a:rPr lang="fr-CH" sz="1600" cap="all" dirty="0" err="1" smtClean="0"/>
              <a:t>taxpayers</a:t>
            </a:r>
            <a:endParaRPr lang="fr-BE" sz="1600" cap="all" dirty="0"/>
          </a:p>
        </p:txBody>
      </p:sp>
      <p:sp>
        <p:nvSpPr>
          <p:cNvPr id="9" name="Espace réservé du texte 8">
            <a:extLst>
              <a:ext uri="{FF2B5EF4-FFF2-40B4-BE49-F238E27FC236}">
                <a16:creationId xmlns:a16="http://schemas.microsoft.com/office/drawing/2014/main" xmlns="" id="{3EF439D9-46E2-43E1-8D01-6CE2536407A0}"/>
              </a:ext>
            </a:extLst>
          </p:cNvPr>
          <p:cNvSpPr>
            <a:spLocks noGrp="1"/>
          </p:cNvSpPr>
          <p:nvPr>
            <p:ph type="body" sz="quarter" idx="13"/>
          </p:nvPr>
        </p:nvSpPr>
        <p:spPr/>
        <p:txBody>
          <a:bodyPr/>
          <a:lstStyle/>
          <a:p>
            <a:r>
              <a:rPr lang="en-US" dirty="0" smtClean="0"/>
              <a:t>07</a:t>
            </a:r>
            <a:endParaRPr lang="en-US" dirty="0"/>
          </a:p>
        </p:txBody>
      </p:sp>
      <p:sp>
        <p:nvSpPr>
          <p:cNvPr id="8" name="Espace réservé du texte 7">
            <a:extLst>
              <a:ext uri="{FF2B5EF4-FFF2-40B4-BE49-F238E27FC236}">
                <a16:creationId xmlns:a16="http://schemas.microsoft.com/office/drawing/2014/main" xmlns="" id="{777C3872-A8F4-451B-96EE-4E47EAC04BE8}"/>
              </a:ext>
            </a:extLst>
          </p:cNvPr>
          <p:cNvSpPr>
            <a:spLocks noGrp="1"/>
          </p:cNvSpPr>
          <p:nvPr>
            <p:ph type="body" sz="quarter" idx="10"/>
          </p:nvPr>
        </p:nvSpPr>
        <p:spPr>
          <a:xfrm>
            <a:off x="369832" y="1164485"/>
            <a:ext cx="7832874" cy="4330541"/>
          </a:xfrm>
        </p:spPr>
        <p:txBody>
          <a:bodyPr>
            <a:normAutofit/>
          </a:bodyPr>
          <a:lstStyle/>
          <a:p>
            <a:pPr marL="285750" indent="-285750">
              <a:buClr>
                <a:srgbClr val="009EC0"/>
              </a:buClr>
              <a:buFont typeface="Arial" panose="020B0604020202020204" pitchFamily="34" charset="0"/>
              <a:buChar char="•"/>
            </a:pPr>
            <a:r>
              <a:rPr lang="en-US" sz="1400" dirty="0" smtClean="0"/>
              <a:t>Consider the use of a </a:t>
            </a:r>
            <a:r>
              <a:rPr lang="en-US" sz="1400" b="1" dirty="0" smtClean="0"/>
              <a:t>collaborative tool </a:t>
            </a:r>
            <a:r>
              <a:rPr lang="en-US" sz="1400" dirty="0" smtClean="0"/>
              <a:t>that facilitates </a:t>
            </a:r>
            <a:r>
              <a:rPr lang="en-US" sz="1400" dirty="0"/>
              <a:t>the connection of all relevant stakeholders involved in a given transaction. </a:t>
            </a:r>
            <a:endParaRPr lang="en-US" sz="1400" dirty="0" smtClean="0"/>
          </a:p>
          <a:p>
            <a:pPr marL="285750" indent="-285750">
              <a:buClr>
                <a:srgbClr val="009EC0"/>
              </a:buClr>
              <a:buFont typeface="Arial" panose="020B0604020202020204" pitchFamily="34" charset="0"/>
              <a:buChar char="•"/>
            </a:pPr>
            <a:r>
              <a:rPr lang="en-US" sz="1400" dirty="0" smtClean="0"/>
              <a:t>That </a:t>
            </a:r>
            <a:r>
              <a:rPr lang="en-US" sz="1400" dirty="0"/>
              <a:t>collaborative feature is the answer to </a:t>
            </a:r>
            <a:r>
              <a:rPr lang="en-US" sz="1400" b="1" dirty="0"/>
              <a:t>two important elements </a:t>
            </a:r>
            <a:r>
              <a:rPr lang="en-US" sz="1400" dirty="0"/>
              <a:t>emerging from </a:t>
            </a:r>
            <a:r>
              <a:rPr lang="en-US" sz="1400" dirty="0" smtClean="0"/>
              <a:t>DAC 6:</a:t>
            </a:r>
            <a:endParaRPr lang="en-US" sz="1400" dirty="0"/>
          </a:p>
          <a:p>
            <a:pPr marL="742950" lvl="1" indent="-285750">
              <a:buClr>
                <a:srgbClr val="009EC0"/>
              </a:buClr>
              <a:buFont typeface="Wingdings" panose="05000000000000000000" pitchFamily="2" charset="2"/>
              <a:buChar char="ü"/>
            </a:pPr>
            <a:r>
              <a:rPr lang="en-US" sz="1400" dirty="0"/>
              <a:t>Ensure appropriate reporting without any risk of overreporting </a:t>
            </a:r>
          </a:p>
          <a:p>
            <a:pPr marL="742950" lvl="1" indent="-285750">
              <a:buClr>
                <a:srgbClr val="009EC0"/>
              </a:buClr>
              <a:buFont typeface="Wingdings" panose="05000000000000000000" pitchFamily="2" charset="2"/>
              <a:buChar char="ü"/>
            </a:pPr>
            <a:r>
              <a:rPr lang="en-US" sz="1400" dirty="0"/>
              <a:t>If more than one intermediary is involved, only one filing of the same arrangement is required</a:t>
            </a:r>
          </a:p>
          <a:p>
            <a:pPr marL="171450" lvl="0" indent="-171450">
              <a:buFont typeface="Arial" panose="020B0604020202020204" pitchFamily="34" charset="0"/>
              <a:buChar char="•"/>
            </a:pPr>
            <a:endParaRPr lang="en-US" sz="1100" dirty="0"/>
          </a:p>
        </p:txBody>
      </p:sp>
      <p:sp>
        <p:nvSpPr>
          <p:cNvPr id="12" name="Rectangle 2">
            <a:extLst>
              <a:ext uri="{FF2B5EF4-FFF2-40B4-BE49-F238E27FC236}">
                <a16:creationId xmlns:a16="http://schemas.microsoft.com/office/drawing/2014/main" xmlns="" id="{02DE06BC-A1C1-4A56-BFEF-579F4B24C6D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lèche : droite à entaille 12">
            <a:extLst>
              <a:ext uri="{FF2B5EF4-FFF2-40B4-BE49-F238E27FC236}">
                <a16:creationId xmlns:a16="http://schemas.microsoft.com/office/drawing/2014/main" xmlns="" id="{79E809EB-6F4D-48D5-A7C1-2834EB8D0811}"/>
              </a:ext>
            </a:extLst>
          </p:cNvPr>
          <p:cNvSpPr/>
          <p:nvPr/>
        </p:nvSpPr>
        <p:spPr>
          <a:xfrm>
            <a:off x="170291" y="2936778"/>
            <a:ext cx="523875" cy="266700"/>
          </a:xfrm>
          <a:prstGeom prst="notch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highlight>
                <a:srgbClr val="65B7D6"/>
              </a:highlight>
            </a:endParaRPr>
          </a:p>
        </p:txBody>
      </p:sp>
      <p:pic>
        <p:nvPicPr>
          <p:cNvPr id="16" name="Image 15">
            <a:extLst>
              <a:ext uri="{FF2B5EF4-FFF2-40B4-BE49-F238E27FC236}">
                <a16:creationId xmlns:a16="http://schemas.microsoft.com/office/drawing/2014/main" xmlns="" id="{9AEAF1EE-FF1B-4AC3-AD7A-CE14128140A6}"/>
              </a:ext>
            </a:extLst>
          </p:cNvPr>
          <p:cNvPicPr>
            <a:picLocks noChangeAspect="1"/>
          </p:cNvPicPr>
          <p:nvPr/>
        </p:nvPicPr>
        <p:blipFill>
          <a:blip r:embed="rId2"/>
          <a:stretch>
            <a:fillRect/>
          </a:stretch>
        </p:blipFill>
        <p:spPr>
          <a:xfrm>
            <a:off x="2482164" y="3597830"/>
            <a:ext cx="4179672" cy="3257467"/>
          </a:xfrm>
          <a:prstGeom prst="rect">
            <a:avLst/>
          </a:prstGeom>
        </p:spPr>
      </p:pic>
      <p:sp>
        <p:nvSpPr>
          <p:cNvPr id="2" name="TextBox 1">
            <a:extLst>
              <a:ext uri="{FF2B5EF4-FFF2-40B4-BE49-F238E27FC236}">
                <a16:creationId xmlns:a16="http://schemas.microsoft.com/office/drawing/2014/main" xmlns="" id="{08032647-9CE4-4620-B730-E568A3E013BD}"/>
              </a:ext>
            </a:extLst>
          </p:cNvPr>
          <p:cNvSpPr txBox="1"/>
          <p:nvPr/>
        </p:nvSpPr>
        <p:spPr>
          <a:xfrm>
            <a:off x="751107" y="2854685"/>
            <a:ext cx="7326093" cy="523220"/>
          </a:xfrm>
          <a:prstGeom prst="rect">
            <a:avLst/>
          </a:prstGeom>
          <a:solidFill>
            <a:srgbClr val="FFC000"/>
          </a:solidFill>
        </p:spPr>
        <p:txBody>
          <a:bodyPr wrap="square" rtlCol="0">
            <a:spAutoFit/>
          </a:bodyPr>
          <a:lstStyle/>
          <a:p>
            <a:r>
              <a:rPr lang="en-US" sz="1400" dirty="0"/>
              <a:t> A good </a:t>
            </a:r>
            <a:r>
              <a:rPr lang="en-US" sz="1400" b="1" dirty="0"/>
              <a:t>coordination and communication </a:t>
            </a:r>
            <a:r>
              <a:rPr lang="en-US" sz="1400" dirty="0"/>
              <a:t>amongst taxpayers and intermediaries are the key to manage DAC6 obligations successfully without facing overlapping reporting and over-disclosure</a:t>
            </a:r>
          </a:p>
        </p:txBody>
      </p:sp>
    </p:spTree>
    <p:extLst>
      <p:ext uri="{BB962C8B-B14F-4D97-AF65-F5344CB8AC3E}">
        <p14:creationId xmlns:p14="http://schemas.microsoft.com/office/powerpoint/2010/main" val="320602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212669" y="250523"/>
            <a:ext cx="7761002" cy="482600"/>
          </a:xfrm>
        </p:spPr>
        <p:txBody>
          <a:bodyPr/>
          <a:lstStyle/>
          <a:p>
            <a:r>
              <a:rPr lang="fr-CH" sz="2400" cap="all" dirty="0" err="1"/>
              <a:t>Managing</a:t>
            </a:r>
            <a:r>
              <a:rPr lang="fr-CH" sz="2400" cap="all" dirty="0"/>
              <a:t> DAC 6 OBGLIGATIONS in practice</a:t>
            </a:r>
          </a:p>
          <a:p>
            <a:r>
              <a:rPr lang="fr-CH" sz="1600" cap="all" dirty="0" err="1"/>
              <a:t>Connecting</a:t>
            </a:r>
            <a:r>
              <a:rPr lang="fr-CH" sz="1600" cap="all" dirty="0"/>
              <a:t> </a:t>
            </a:r>
            <a:r>
              <a:rPr lang="fr-CH" sz="1600" cap="all" dirty="0" err="1"/>
              <a:t>intermediaries</a:t>
            </a:r>
            <a:r>
              <a:rPr lang="fr-CH" sz="1600" cap="all" dirty="0"/>
              <a:t> and </a:t>
            </a:r>
            <a:r>
              <a:rPr lang="fr-CH" sz="1600" cap="all" dirty="0" err="1"/>
              <a:t>taxpayers</a:t>
            </a:r>
            <a:endParaRPr lang="fr-BE" sz="1600" cap="all" dirty="0"/>
          </a:p>
        </p:txBody>
      </p:sp>
      <p:sp>
        <p:nvSpPr>
          <p:cNvPr id="6" name="Text Placeholder 5"/>
          <p:cNvSpPr>
            <a:spLocks noGrp="1"/>
          </p:cNvSpPr>
          <p:nvPr>
            <p:ph type="body" sz="quarter" idx="13"/>
          </p:nvPr>
        </p:nvSpPr>
        <p:spPr/>
        <p:txBody>
          <a:bodyPr/>
          <a:lstStyle/>
          <a:p>
            <a:r>
              <a:rPr lang="fr-BE" dirty="0" smtClean="0"/>
              <a:t>07</a:t>
            </a:r>
            <a:endParaRPr lang="fr-BE" dirty="0"/>
          </a:p>
        </p:txBody>
      </p:sp>
      <p:sp>
        <p:nvSpPr>
          <p:cNvPr id="5" name="Text Placeholder 4"/>
          <p:cNvSpPr>
            <a:spLocks noGrp="1"/>
          </p:cNvSpPr>
          <p:nvPr>
            <p:ph type="body" sz="quarter" idx="10"/>
          </p:nvPr>
        </p:nvSpPr>
        <p:spPr>
          <a:xfrm>
            <a:off x="351903" y="1183122"/>
            <a:ext cx="7289800" cy="4330541"/>
          </a:xfrm>
        </p:spPr>
        <p:txBody>
          <a:bodyPr>
            <a:noAutofit/>
          </a:bodyPr>
          <a:lstStyle/>
          <a:p>
            <a:pPr marL="285750" indent="-285750" algn="just">
              <a:buClr>
                <a:srgbClr val="009EC0"/>
              </a:buClr>
              <a:buFont typeface="Arial" panose="020B0604020202020204" pitchFamily="34" charset="0"/>
              <a:buChar char="•"/>
            </a:pPr>
            <a:r>
              <a:rPr lang="en-US" sz="1400" dirty="0" smtClean="0"/>
              <a:t>The </a:t>
            </a:r>
            <a:r>
              <a:rPr lang="en-US" sz="1400" dirty="0"/>
              <a:t>use of a </a:t>
            </a:r>
            <a:r>
              <a:rPr lang="en-US" sz="1400" b="1" dirty="0"/>
              <a:t>collaborative tool </a:t>
            </a:r>
            <a:r>
              <a:rPr lang="en-US" sz="1400" dirty="0" smtClean="0"/>
              <a:t>may also help to keep control over which intermediary is reporting the arrangement:</a:t>
            </a:r>
            <a:endParaRPr lang="en-US" sz="1400" dirty="0"/>
          </a:p>
          <a:p>
            <a:pPr marL="742950" lvl="1" indent="-285750" algn="just">
              <a:buClr>
                <a:srgbClr val="009EC0"/>
              </a:buClr>
              <a:buFont typeface="Wingdings" panose="05000000000000000000" pitchFamily="2" charset="2"/>
              <a:buChar char="ü"/>
            </a:pPr>
            <a:r>
              <a:rPr lang="en-US" sz="1400" dirty="0" smtClean="0"/>
              <a:t>If </a:t>
            </a:r>
            <a:r>
              <a:rPr lang="en-US" sz="1400" dirty="0"/>
              <a:t>the assessment is positive and the intermediary is not protected by professional legal privilege, the intermediary may apply to the role of reporting intermediary. </a:t>
            </a:r>
            <a:endParaRPr lang="en-US" sz="1400" dirty="0" smtClean="0"/>
          </a:p>
          <a:p>
            <a:pPr marL="742950" lvl="1" indent="-285750" algn="just">
              <a:buClr>
                <a:srgbClr val="009EC0"/>
              </a:buClr>
              <a:buFont typeface="Wingdings" panose="05000000000000000000" pitchFamily="2" charset="2"/>
              <a:buChar char="ü"/>
            </a:pPr>
            <a:r>
              <a:rPr lang="en-US" sz="1400" dirty="0" smtClean="0"/>
              <a:t>Where </a:t>
            </a:r>
            <a:r>
              <a:rPr lang="en-US" sz="1400" dirty="0"/>
              <a:t>there are more than one applicant, the beneficiary of the transaction is responsible for electing the most appropriate intermediary to submit the report to its tax authority. </a:t>
            </a:r>
          </a:p>
          <a:p>
            <a:pPr algn="just"/>
            <a:endParaRPr lang="en-US" sz="1100" dirty="0"/>
          </a:p>
          <a:p>
            <a:pPr algn="just"/>
            <a:endParaRPr lang="en-US" sz="1100" dirty="0"/>
          </a:p>
        </p:txBody>
      </p:sp>
      <p:grpSp>
        <p:nvGrpSpPr>
          <p:cNvPr id="2" name="Group 1">
            <a:extLst>
              <a:ext uri="{FF2B5EF4-FFF2-40B4-BE49-F238E27FC236}">
                <a16:creationId xmlns:a16="http://schemas.microsoft.com/office/drawing/2014/main" xmlns="" id="{E3628370-75AF-4F00-B62A-F8CF557DBF8B}"/>
              </a:ext>
            </a:extLst>
          </p:cNvPr>
          <p:cNvGrpSpPr/>
          <p:nvPr/>
        </p:nvGrpSpPr>
        <p:grpSpPr>
          <a:xfrm>
            <a:off x="2963779" y="3000918"/>
            <a:ext cx="3216442" cy="3033721"/>
            <a:chOff x="767787" y="3162171"/>
            <a:chExt cx="3216442" cy="3033721"/>
          </a:xfrm>
        </p:grpSpPr>
        <p:sp>
          <p:nvSpPr>
            <p:cNvPr id="9" name="Rounded Rectangle 34">
              <a:extLst>
                <a:ext uri="{FF2B5EF4-FFF2-40B4-BE49-F238E27FC236}">
                  <a16:creationId xmlns:a16="http://schemas.microsoft.com/office/drawing/2014/main" xmlns="" id="{9E4EA798-6855-4CB1-B307-E8DB0B35BC17}"/>
                </a:ext>
              </a:extLst>
            </p:cNvPr>
            <p:cNvSpPr/>
            <p:nvPr/>
          </p:nvSpPr>
          <p:spPr>
            <a:xfrm>
              <a:off x="767787" y="3162171"/>
              <a:ext cx="3216442"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Is the arrangement reportable </a:t>
              </a:r>
              <a:r>
                <a:rPr lang="fr-CH" sz="1400" dirty="0" err="1"/>
                <a:t>under</a:t>
              </a:r>
              <a:r>
                <a:rPr lang="fr-CH" sz="1400" dirty="0"/>
                <a:t> the MDR?</a:t>
              </a:r>
              <a:endParaRPr lang="fr-BE" sz="1400" dirty="0"/>
            </a:p>
          </p:txBody>
        </p:sp>
        <p:sp>
          <p:nvSpPr>
            <p:cNvPr id="10" name="Rounded Rectangle 34">
              <a:extLst>
                <a:ext uri="{FF2B5EF4-FFF2-40B4-BE49-F238E27FC236}">
                  <a16:creationId xmlns:a16="http://schemas.microsoft.com/office/drawing/2014/main" xmlns="" id="{80A1DE30-4844-482C-B59B-9EB6B00B444E}"/>
                </a:ext>
              </a:extLst>
            </p:cNvPr>
            <p:cNvSpPr/>
            <p:nvPr/>
          </p:nvSpPr>
          <p:spPr>
            <a:xfrm>
              <a:off x="767787" y="3704467"/>
              <a:ext cx="3216442" cy="456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Is the intermediary protected by the professional secrecy?</a:t>
              </a:r>
            </a:p>
          </p:txBody>
        </p:sp>
        <p:sp>
          <p:nvSpPr>
            <p:cNvPr id="11" name="Rounded Rectangle 34">
              <a:extLst>
                <a:ext uri="{FF2B5EF4-FFF2-40B4-BE49-F238E27FC236}">
                  <a16:creationId xmlns:a16="http://schemas.microsoft.com/office/drawing/2014/main" xmlns="" id="{05A3B6B1-161A-4D13-AD42-31D0C3F2B100}"/>
                </a:ext>
              </a:extLst>
            </p:cNvPr>
            <p:cNvSpPr/>
            <p:nvPr/>
          </p:nvSpPr>
          <p:spPr>
            <a:xfrm>
              <a:off x="767787" y="4377655"/>
              <a:ext cx="3216442"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Does the intermediary apply to the role of RI?</a:t>
              </a:r>
            </a:p>
          </p:txBody>
        </p:sp>
        <p:sp>
          <p:nvSpPr>
            <p:cNvPr id="12" name="Rounded Rectangle 34">
              <a:extLst>
                <a:ext uri="{FF2B5EF4-FFF2-40B4-BE49-F238E27FC236}">
                  <a16:creationId xmlns:a16="http://schemas.microsoft.com/office/drawing/2014/main" xmlns="" id="{7E7DCBCE-481E-4A6A-A558-90D197D072C8}"/>
                </a:ext>
              </a:extLst>
            </p:cNvPr>
            <p:cNvSpPr/>
            <p:nvPr/>
          </p:nvSpPr>
          <p:spPr>
            <a:xfrm>
              <a:off x="767787" y="4899169"/>
              <a:ext cx="3216442" cy="453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Is the intermediary elected to the role of RI </a:t>
              </a:r>
            </a:p>
            <a:p>
              <a:pPr algn="ctr"/>
              <a:r>
                <a:rPr lang="en-US" sz="1400" dirty="0"/>
                <a:t>by the beneficiary ?</a:t>
              </a:r>
            </a:p>
          </p:txBody>
        </p:sp>
        <p:sp>
          <p:nvSpPr>
            <p:cNvPr id="14" name="TextBox 37">
              <a:extLst>
                <a:ext uri="{FF2B5EF4-FFF2-40B4-BE49-F238E27FC236}">
                  <a16:creationId xmlns:a16="http://schemas.microsoft.com/office/drawing/2014/main" xmlns="" id="{4675C233-2E56-4783-9A80-AB9B2105699C}"/>
                </a:ext>
              </a:extLst>
            </p:cNvPr>
            <p:cNvSpPr txBox="1"/>
            <p:nvPr/>
          </p:nvSpPr>
          <p:spPr>
            <a:xfrm>
              <a:off x="2297105" y="3440863"/>
              <a:ext cx="593562" cy="261610"/>
            </a:xfrm>
            <a:prstGeom prst="rect">
              <a:avLst/>
            </a:prstGeom>
            <a:noFill/>
          </p:spPr>
          <p:txBody>
            <a:bodyPr wrap="square" rtlCol="0">
              <a:spAutoFit/>
            </a:bodyPr>
            <a:lstStyle/>
            <a:p>
              <a:r>
                <a:rPr lang="en-US" sz="1100" b="1" dirty="0">
                  <a:solidFill>
                    <a:srgbClr val="009EC0"/>
                  </a:solidFill>
                </a:rPr>
                <a:t>yes</a:t>
              </a:r>
            </a:p>
          </p:txBody>
        </p:sp>
        <p:cxnSp>
          <p:nvCxnSpPr>
            <p:cNvPr id="15" name="Straight Arrow Connector 39">
              <a:extLst>
                <a:ext uri="{FF2B5EF4-FFF2-40B4-BE49-F238E27FC236}">
                  <a16:creationId xmlns:a16="http://schemas.microsoft.com/office/drawing/2014/main" xmlns="" id="{C258DE6C-9F5F-48E5-92DC-CA062D651676}"/>
                </a:ext>
              </a:extLst>
            </p:cNvPr>
            <p:cNvCxnSpPr>
              <a:cxnSpLocks/>
            </p:cNvCxnSpPr>
            <p:nvPr/>
          </p:nvCxnSpPr>
          <p:spPr>
            <a:xfrm>
              <a:off x="2221524" y="4160940"/>
              <a:ext cx="0" cy="216715"/>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39">
              <a:extLst>
                <a:ext uri="{FF2B5EF4-FFF2-40B4-BE49-F238E27FC236}">
                  <a16:creationId xmlns:a16="http://schemas.microsoft.com/office/drawing/2014/main" xmlns="" id="{519CFECE-70CF-42FD-87D0-052E991F2243}"/>
                </a:ext>
              </a:extLst>
            </p:cNvPr>
            <p:cNvCxnSpPr>
              <a:cxnSpLocks/>
            </p:cNvCxnSpPr>
            <p:nvPr/>
          </p:nvCxnSpPr>
          <p:spPr>
            <a:xfrm>
              <a:off x="2211576" y="4682454"/>
              <a:ext cx="0" cy="216715"/>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37">
              <a:extLst>
                <a:ext uri="{FF2B5EF4-FFF2-40B4-BE49-F238E27FC236}">
                  <a16:creationId xmlns:a16="http://schemas.microsoft.com/office/drawing/2014/main" xmlns="" id="{B1A24914-C73B-419A-9C9A-2E8B88EB590A}"/>
                </a:ext>
              </a:extLst>
            </p:cNvPr>
            <p:cNvSpPr txBox="1"/>
            <p:nvPr/>
          </p:nvSpPr>
          <p:spPr>
            <a:xfrm>
              <a:off x="2297105" y="4637560"/>
              <a:ext cx="593562" cy="261610"/>
            </a:xfrm>
            <a:prstGeom prst="rect">
              <a:avLst/>
            </a:prstGeom>
            <a:noFill/>
          </p:spPr>
          <p:txBody>
            <a:bodyPr wrap="square" rtlCol="0">
              <a:spAutoFit/>
            </a:bodyPr>
            <a:lstStyle/>
            <a:p>
              <a:r>
                <a:rPr lang="en-US" sz="1100" b="1" dirty="0">
                  <a:solidFill>
                    <a:srgbClr val="009EC0"/>
                  </a:solidFill>
                </a:rPr>
                <a:t>yes</a:t>
              </a:r>
            </a:p>
          </p:txBody>
        </p:sp>
        <p:sp>
          <p:nvSpPr>
            <p:cNvPr id="18" name="TextBox 37">
              <a:extLst>
                <a:ext uri="{FF2B5EF4-FFF2-40B4-BE49-F238E27FC236}">
                  <a16:creationId xmlns:a16="http://schemas.microsoft.com/office/drawing/2014/main" xmlns="" id="{A087954C-8917-4AB4-A597-64471118B77B}"/>
                </a:ext>
              </a:extLst>
            </p:cNvPr>
            <p:cNvSpPr txBox="1"/>
            <p:nvPr/>
          </p:nvSpPr>
          <p:spPr>
            <a:xfrm>
              <a:off x="2297105" y="4125630"/>
              <a:ext cx="593562" cy="261610"/>
            </a:xfrm>
            <a:prstGeom prst="rect">
              <a:avLst/>
            </a:prstGeom>
            <a:noFill/>
          </p:spPr>
          <p:txBody>
            <a:bodyPr wrap="square" rtlCol="0">
              <a:spAutoFit/>
            </a:bodyPr>
            <a:lstStyle/>
            <a:p>
              <a:r>
                <a:rPr lang="fr-CH" sz="1100" b="1" dirty="0">
                  <a:solidFill>
                    <a:srgbClr val="009EC0"/>
                  </a:solidFill>
                </a:rPr>
                <a:t>no</a:t>
              </a:r>
              <a:endParaRPr lang="fr-BE" sz="1100" b="1" dirty="0">
                <a:solidFill>
                  <a:srgbClr val="009EC0"/>
                </a:solidFill>
              </a:endParaRPr>
            </a:p>
          </p:txBody>
        </p:sp>
        <p:cxnSp>
          <p:nvCxnSpPr>
            <p:cNvPr id="48" name="Straight Arrow Connector 39">
              <a:extLst>
                <a:ext uri="{FF2B5EF4-FFF2-40B4-BE49-F238E27FC236}">
                  <a16:creationId xmlns:a16="http://schemas.microsoft.com/office/drawing/2014/main" xmlns="" id="{937B8B1F-E71F-427B-BD64-F3D7A9CA8B02}"/>
                </a:ext>
              </a:extLst>
            </p:cNvPr>
            <p:cNvCxnSpPr>
              <a:cxnSpLocks/>
            </p:cNvCxnSpPr>
            <p:nvPr/>
          </p:nvCxnSpPr>
          <p:spPr>
            <a:xfrm>
              <a:off x="2211576" y="3466617"/>
              <a:ext cx="0" cy="241218"/>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39">
              <a:extLst>
                <a:ext uri="{FF2B5EF4-FFF2-40B4-BE49-F238E27FC236}">
                  <a16:creationId xmlns:a16="http://schemas.microsoft.com/office/drawing/2014/main" xmlns="" id="{FC157F46-F499-458C-BD59-BDCF4187E48C}"/>
                </a:ext>
              </a:extLst>
            </p:cNvPr>
            <p:cNvCxnSpPr>
              <a:cxnSpLocks/>
            </p:cNvCxnSpPr>
            <p:nvPr/>
          </p:nvCxnSpPr>
          <p:spPr>
            <a:xfrm>
              <a:off x="2224819" y="5360625"/>
              <a:ext cx="0" cy="216715"/>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37">
              <a:extLst>
                <a:ext uri="{FF2B5EF4-FFF2-40B4-BE49-F238E27FC236}">
                  <a16:creationId xmlns:a16="http://schemas.microsoft.com/office/drawing/2014/main" xmlns="" id="{1FA0C4FA-DC57-4162-AB91-DC872826C8ED}"/>
                </a:ext>
              </a:extLst>
            </p:cNvPr>
            <p:cNvSpPr txBox="1"/>
            <p:nvPr/>
          </p:nvSpPr>
          <p:spPr>
            <a:xfrm>
              <a:off x="2310348" y="5315731"/>
              <a:ext cx="593562" cy="261610"/>
            </a:xfrm>
            <a:prstGeom prst="rect">
              <a:avLst/>
            </a:prstGeom>
            <a:noFill/>
          </p:spPr>
          <p:txBody>
            <a:bodyPr wrap="square" rtlCol="0">
              <a:spAutoFit/>
            </a:bodyPr>
            <a:lstStyle/>
            <a:p>
              <a:r>
                <a:rPr lang="en-US" sz="1100" b="1" dirty="0">
                  <a:solidFill>
                    <a:srgbClr val="009EC0"/>
                  </a:solidFill>
                </a:rPr>
                <a:t>yes</a:t>
              </a:r>
            </a:p>
          </p:txBody>
        </p:sp>
        <p:sp>
          <p:nvSpPr>
            <p:cNvPr id="57" name="Rounded Rectangle 12">
              <a:extLst>
                <a:ext uri="{FF2B5EF4-FFF2-40B4-BE49-F238E27FC236}">
                  <a16:creationId xmlns:a16="http://schemas.microsoft.com/office/drawing/2014/main" xmlns="" id="{F88F3997-2653-4721-B610-C0DB3331069E}"/>
                </a:ext>
              </a:extLst>
            </p:cNvPr>
            <p:cNvSpPr/>
            <p:nvPr/>
          </p:nvSpPr>
          <p:spPr>
            <a:xfrm>
              <a:off x="1163108" y="5585789"/>
              <a:ext cx="2116832" cy="61010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The reporting is performed by the RI </a:t>
              </a:r>
              <a:endParaRPr lang="en-US" sz="1400" b="1" dirty="0"/>
            </a:p>
          </p:txBody>
        </p:sp>
      </p:grpSp>
    </p:spTree>
    <p:extLst>
      <p:ext uri="{BB962C8B-B14F-4D97-AF65-F5344CB8AC3E}">
        <p14:creationId xmlns:p14="http://schemas.microsoft.com/office/powerpoint/2010/main" val="3825265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96253" y="2719137"/>
            <a:ext cx="8815137" cy="1376613"/>
          </a:xfrm>
        </p:spPr>
        <p:txBody>
          <a:bodyPr>
            <a:normAutofit fontScale="92500" lnSpcReduction="20000"/>
          </a:bodyPr>
          <a:lstStyle/>
          <a:p>
            <a:pPr marL="0" indent="0" algn="ctr">
              <a:buNone/>
            </a:pPr>
            <a:r>
              <a:rPr lang="en-GB" sz="3600" b="1" dirty="0"/>
              <a:t>3</a:t>
            </a:r>
            <a:r>
              <a:rPr lang="en-GB" sz="3600" b="1" dirty="0" smtClean="0"/>
              <a:t>. VAT UPDATE</a:t>
            </a:r>
          </a:p>
          <a:p>
            <a:pPr marL="0" indent="0" algn="ctr">
              <a:buNone/>
            </a:pPr>
            <a:r>
              <a:rPr lang="en-GB" sz="3600" b="1" dirty="0" smtClean="0"/>
              <a:t>VAT GROUP AND VAT DEDUCTION RIGHT OF HOLDING COMPANIES</a:t>
            </a:r>
          </a:p>
          <a:p>
            <a:pPr marL="0" indent="0" algn="ctr">
              <a:buNone/>
            </a:pPr>
            <a:endParaRPr lang="fr-BE" sz="3600" b="1" cap="all" dirty="0"/>
          </a:p>
        </p:txBody>
      </p:sp>
    </p:spTree>
    <p:extLst>
      <p:ext uri="{BB962C8B-B14F-4D97-AF65-F5344CB8AC3E}">
        <p14:creationId xmlns:p14="http://schemas.microsoft.com/office/powerpoint/2010/main" val="802808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marL="0" indent="0"/>
            <a:r>
              <a:rPr lang="en-US" sz="2400" cap="all" dirty="0"/>
              <a:t>VAT group </a:t>
            </a:r>
            <a:endParaRPr lang="x-none" sz="2400" cap="all" dirty="0"/>
          </a:p>
        </p:txBody>
      </p:sp>
      <p:sp>
        <p:nvSpPr>
          <p:cNvPr id="6" name="Text Placeholder 5"/>
          <p:cNvSpPr>
            <a:spLocks noGrp="1"/>
          </p:cNvSpPr>
          <p:nvPr>
            <p:ph type="body" sz="quarter" idx="13"/>
          </p:nvPr>
        </p:nvSpPr>
        <p:spPr/>
        <p:txBody>
          <a:bodyPr/>
          <a:lstStyle/>
          <a:p>
            <a:r>
              <a:rPr lang="fr-BE" dirty="0" smtClean="0"/>
              <a:t>01</a:t>
            </a:r>
            <a:endParaRPr lang="fr-BE" dirty="0"/>
          </a:p>
        </p:txBody>
      </p:sp>
      <p:graphicFrame>
        <p:nvGraphicFramePr>
          <p:cNvPr id="8" name="Object 7">
            <a:extLst>
              <a:ext uri="{FF2B5EF4-FFF2-40B4-BE49-F238E27FC236}">
                <a16:creationId xmlns:a16="http://schemas.microsoft.com/office/drawing/2014/main" xmlns="" id="{13CF7232-F519-4710-BFA9-6AE364ADB9F6}"/>
              </a:ext>
            </a:extLst>
          </p:cNvPr>
          <p:cNvGraphicFramePr>
            <a:graphicFrameLocks noChangeAspect="1"/>
          </p:cNvGraphicFramePr>
          <p:nvPr>
            <p:extLst>
              <p:ext uri="{D42A27DB-BD31-4B8C-83A1-F6EECF244321}">
                <p14:modId xmlns:p14="http://schemas.microsoft.com/office/powerpoint/2010/main" val="1912197082"/>
              </p:ext>
            </p:extLst>
          </p:nvPr>
        </p:nvGraphicFramePr>
        <p:xfrm>
          <a:off x="0" y="-389502"/>
          <a:ext cx="7441034" cy="6962862"/>
        </p:xfrm>
        <a:graphic>
          <a:graphicData uri="http://schemas.openxmlformats.org/presentationml/2006/ole">
            <mc:AlternateContent xmlns:mc="http://schemas.openxmlformats.org/markup-compatibility/2006">
              <mc:Choice xmlns:v="urn:schemas-microsoft-com:vml" Requires="v">
                <p:oleObj spid="_x0000_s2059" name="Visio" r:id="rId4" imgW="6608532" imgH="4456944" progId="Visio.Drawing.11">
                  <p:embed/>
                </p:oleObj>
              </mc:Choice>
              <mc:Fallback>
                <p:oleObj name="Visio" r:id="rId4" imgW="6608532" imgH="4456944" progId="Visio.Drawing.11">
                  <p:embed/>
                  <p:pic>
                    <p:nvPicPr>
                      <p:cNvPr id="0" name=""/>
                      <p:cNvPicPr/>
                      <p:nvPr/>
                    </p:nvPicPr>
                    <p:blipFill>
                      <a:blip r:embed="rId5"/>
                      <a:stretch>
                        <a:fillRect/>
                      </a:stretch>
                    </p:blipFill>
                    <p:spPr>
                      <a:xfrm>
                        <a:off x="0" y="-389502"/>
                        <a:ext cx="7441034" cy="6962862"/>
                      </a:xfrm>
                      <a:prstGeom prst="rect">
                        <a:avLst/>
                      </a:prstGeom>
                    </p:spPr>
                  </p:pic>
                </p:oleObj>
              </mc:Fallback>
            </mc:AlternateContent>
          </a:graphicData>
        </a:graphic>
      </p:graphicFrame>
      <p:graphicFrame>
        <p:nvGraphicFramePr>
          <p:cNvPr id="3" name="Table 3">
            <a:extLst>
              <a:ext uri="{FF2B5EF4-FFF2-40B4-BE49-F238E27FC236}">
                <a16:creationId xmlns:a16="http://schemas.microsoft.com/office/drawing/2014/main" xmlns="" id="{725C1A98-7453-47AC-ADF8-C8E0EE386626}"/>
              </a:ext>
            </a:extLst>
          </p:cNvPr>
          <p:cNvGraphicFramePr>
            <a:graphicFrameLocks noGrp="1"/>
          </p:cNvGraphicFramePr>
          <p:nvPr>
            <p:extLst>
              <p:ext uri="{D42A27DB-BD31-4B8C-83A1-F6EECF244321}">
                <p14:modId xmlns:p14="http://schemas.microsoft.com/office/powerpoint/2010/main" val="2229993469"/>
              </p:ext>
            </p:extLst>
          </p:nvPr>
        </p:nvGraphicFramePr>
        <p:xfrm>
          <a:off x="5368657" y="1175157"/>
          <a:ext cx="2713337" cy="2438924"/>
        </p:xfrm>
        <a:graphic>
          <a:graphicData uri="http://schemas.openxmlformats.org/drawingml/2006/table">
            <a:tbl>
              <a:tblPr firstRow="1" bandRow="1">
                <a:tableStyleId>{5C22544A-7EE6-4342-B048-85BDC9FD1C3A}</a:tableStyleId>
              </a:tblPr>
              <a:tblGrid>
                <a:gridCol w="2713337">
                  <a:extLst>
                    <a:ext uri="{9D8B030D-6E8A-4147-A177-3AD203B41FA5}">
                      <a16:colId xmlns:a16="http://schemas.microsoft.com/office/drawing/2014/main" xmlns="" val="3839681691"/>
                    </a:ext>
                  </a:extLst>
                </a:gridCol>
              </a:tblGrid>
              <a:tr h="335804">
                <a:tc>
                  <a:txBody>
                    <a:bodyPr/>
                    <a:lstStyle/>
                    <a:p>
                      <a:pPr algn="ctr"/>
                      <a:r>
                        <a:rPr lang="en-US" sz="1200" dirty="0"/>
                        <a:t>Substantive</a:t>
                      </a:r>
                      <a:r>
                        <a:rPr lang="en-US" sz="1200" baseline="0" dirty="0"/>
                        <a:t> conditions (cumulative)</a:t>
                      </a:r>
                      <a:endParaRPr lang="x-none" sz="1200" dirty="0"/>
                    </a:p>
                  </a:txBody>
                  <a:tcPr/>
                </a:tc>
                <a:extLst>
                  <a:ext uri="{0D108BD9-81ED-4DB2-BD59-A6C34878D82A}">
                    <a16:rowId xmlns:a16="http://schemas.microsoft.com/office/drawing/2014/main" xmlns="" val="2549127505"/>
                  </a:ext>
                </a:extLst>
              </a:tr>
              <a:tr h="335804">
                <a:tc>
                  <a:txBody>
                    <a:bodyPr/>
                    <a:lstStyle/>
                    <a:p>
                      <a:r>
                        <a:rPr lang="en-US" sz="1200" b="1" u="none" dirty="0"/>
                        <a:t>Financial link</a:t>
                      </a:r>
                      <a:r>
                        <a:rPr lang="en-US" sz="1200" u="none" dirty="0"/>
                        <a:t>:</a:t>
                      </a:r>
                      <a:r>
                        <a:rPr lang="en-US" sz="1200" u="none" kern="1200" dirty="0">
                          <a:solidFill>
                            <a:schemeClr val="dk1"/>
                          </a:solidFill>
                          <a:latin typeface="+mn-lt"/>
                          <a:ea typeface="+mn-ea"/>
                          <a:cs typeface="+mn-cs"/>
                        </a:rPr>
                        <a:t> A direct</a:t>
                      </a:r>
                      <a:r>
                        <a:rPr lang="en-US" sz="1200" kern="1200" dirty="0">
                          <a:solidFill>
                            <a:schemeClr val="dk1"/>
                          </a:solidFill>
                          <a:latin typeface="+mn-lt"/>
                          <a:ea typeface="+mn-ea"/>
                          <a:cs typeface="+mn-cs"/>
                        </a:rPr>
                        <a:t> or indirect link of control resulting from relationships</a:t>
                      </a:r>
                      <a:r>
                        <a:rPr lang="en-US" sz="1200" kern="1200" baseline="0" dirty="0">
                          <a:solidFill>
                            <a:schemeClr val="dk1"/>
                          </a:solidFill>
                          <a:latin typeface="+mn-lt"/>
                          <a:ea typeface="+mn-ea"/>
                          <a:cs typeface="+mn-cs"/>
                        </a:rPr>
                        <a:t> shall be characterized (e.g. a certain % of participation in the capital).</a:t>
                      </a:r>
                      <a:endParaRPr lang="x-none" sz="1200" kern="1200" dirty="0">
                        <a:solidFill>
                          <a:schemeClr val="dk1"/>
                        </a:solidFill>
                        <a:latin typeface="+mn-lt"/>
                        <a:ea typeface="+mn-ea"/>
                        <a:cs typeface="+mn-cs"/>
                      </a:endParaRPr>
                    </a:p>
                  </a:txBody>
                  <a:tcPr/>
                </a:tc>
                <a:extLst>
                  <a:ext uri="{0D108BD9-81ED-4DB2-BD59-A6C34878D82A}">
                    <a16:rowId xmlns:a16="http://schemas.microsoft.com/office/drawing/2014/main" xmlns="" val="3606176784"/>
                  </a:ext>
                </a:extLst>
              </a:tr>
              <a:tr h="335804">
                <a:tc>
                  <a:txBody>
                    <a:bodyPr/>
                    <a:lstStyle/>
                    <a:p>
                      <a:r>
                        <a:rPr lang="en-US" sz="1200" b="1" u="none" dirty="0"/>
                        <a:t>Economic link</a:t>
                      </a:r>
                      <a:r>
                        <a:rPr lang="en-US" sz="1200" dirty="0"/>
                        <a:t>: A certain</a:t>
                      </a:r>
                      <a:r>
                        <a:rPr lang="en-US" sz="1200" baseline="0" dirty="0"/>
                        <a:t> level of cooperation shall exist between group members (forms of cooperation listed in the VAT Law).</a:t>
                      </a:r>
                      <a:endParaRPr lang="x-none" sz="1200" dirty="0"/>
                    </a:p>
                  </a:txBody>
                  <a:tcPr/>
                </a:tc>
                <a:extLst>
                  <a:ext uri="{0D108BD9-81ED-4DB2-BD59-A6C34878D82A}">
                    <a16:rowId xmlns:a16="http://schemas.microsoft.com/office/drawing/2014/main" xmlns="" val="751161531"/>
                  </a:ext>
                </a:extLst>
              </a:tr>
              <a:tr h="335804">
                <a:tc>
                  <a:txBody>
                    <a:bodyPr/>
                    <a:lstStyle/>
                    <a:p>
                      <a:r>
                        <a:rPr lang="en-US" sz="1200" b="1" dirty="0"/>
                        <a:t>Organizational link</a:t>
                      </a:r>
                      <a:r>
                        <a:rPr lang="en-US" sz="1200" dirty="0"/>
                        <a:t>: Such</a:t>
                      </a:r>
                      <a:r>
                        <a:rPr lang="en-US" sz="1200" baseline="0" dirty="0"/>
                        <a:t> a link implies several items stated in the VAT Law (e.g. joint management).</a:t>
                      </a:r>
                      <a:endParaRPr lang="x-none" sz="1200" dirty="0"/>
                    </a:p>
                  </a:txBody>
                  <a:tcPr/>
                </a:tc>
                <a:extLst>
                  <a:ext uri="{0D108BD9-81ED-4DB2-BD59-A6C34878D82A}">
                    <a16:rowId xmlns:a16="http://schemas.microsoft.com/office/drawing/2014/main" xmlns="" val="2251562445"/>
                  </a:ext>
                </a:extLst>
              </a:tr>
            </a:tbl>
          </a:graphicData>
        </a:graphic>
      </p:graphicFrame>
      <p:graphicFrame>
        <p:nvGraphicFramePr>
          <p:cNvPr id="9" name="Table 3">
            <a:extLst>
              <a:ext uri="{FF2B5EF4-FFF2-40B4-BE49-F238E27FC236}">
                <a16:creationId xmlns:a16="http://schemas.microsoft.com/office/drawing/2014/main" xmlns="" id="{953692B5-48DC-43D2-819D-8BF6D610E54D}"/>
              </a:ext>
            </a:extLst>
          </p:cNvPr>
          <p:cNvGraphicFramePr>
            <a:graphicFrameLocks noGrp="1"/>
          </p:cNvGraphicFramePr>
          <p:nvPr>
            <p:extLst>
              <p:ext uri="{D42A27DB-BD31-4B8C-83A1-F6EECF244321}">
                <p14:modId xmlns:p14="http://schemas.microsoft.com/office/powerpoint/2010/main" val="1114511644"/>
              </p:ext>
            </p:extLst>
          </p:nvPr>
        </p:nvGraphicFramePr>
        <p:xfrm>
          <a:off x="5351581" y="4212979"/>
          <a:ext cx="2727017" cy="1615964"/>
        </p:xfrm>
        <a:graphic>
          <a:graphicData uri="http://schemas.openxmlformats.org/drawingml/2006/table">
            <a:tbl>
              <a:tblPr firstRow="1" bandRow="1">
                <a:tableStyleId>{5C22544A-7EE6-4342-B048-85BDC9FD1C3A}</a:tableStyleId>
              </a:tblPr>
              <a:tblGrid>
                <a:gridCol w="2727017">
                  <a:extLst>
                    <a:ext uri="{9D8B030D-6E8A-4147-A177-3AD203B41FA5}">
                      <a16:colId xmlns:a16="http://schemas.microsoft.com/office/drawing/2014/main" xmlns="" val="3839681691"/>
                    </a:ext>
                  </a:extLst>
                </a:gridCol>
              </a:tblGrid>
              <a:tr h="335804">
                <a:tc>
                  <a:txBody>
                    <a:bodyPr/>
                    <a:lstStyle/>
                    <a:p>
                      <a:pPr algn="ctr"/>
                      <a:r>
                        <a:rPr lang="en-US" sz="1200" dirty="0"/>
                        <a:t>Formal requirements</a:t>
                      </a:r>
                      <a:endParaRPr lang="x-none" sz="1200" dirty="0"/>
                    </a:p>
                  </a:txBody>
                  <a:tcPr/>
                </a:tc>
                <a:extLst>
                  <a:ext uri="{0D108BD9-81ED-4DB2-BD59-A6C34878D82A}">
                    <a16:rowId xmlns:a16="http://schemas.microsoft.com/office/drawing/2014/main" xmlns="" val="2549127505"/>
                  </a:ext>
                </a:extLst>
              </a:tr>
              <a:tr h="335804">
                <a:tc>
                  <a:txBody>
                    <a:bodyPr/>
                    <a:lstStyle/>
                    <a:p>
                      <a:r>
                        <a:rPr lang="en-US" sz="1200" kern="1200" dirty="0">
                          <a:solidFill>
                            <a:schemeClr val="dk1"/>
                          </a:solidFill>
                          <a:latin typeface="+mn-lt"/>
                          <a:ea typeface="+mn-ea"/>
                          <a:cs typeface="+mn-cs"/>
                        </a:rPr>
                        <a:t>Declaration </a:t>
                      </a:r>
                      <a:r>
                        <a:rPr lang="en-US" sz="1200" baseline="0" dirty="0"/>
                        <a:t>of incorporation of a VAT group </a:t>
                      </a:r>
                      <a:r>
                        <a:rPr lang="en-US" sz="1200" dirty="0"/>
                        <a:t>to be submitted</a:t>
                      </a:r>
                      <a:r>
                        <a:rPr lang="en-US" sz="1200" baseline="0" dirty="0"/>
                        <a:t> in due time to the VAT Authorities</a:t>
                      </a:r>
                      <a:endParaRPr lang="x-none" sz="1200" dirty="0"/>
                    </a:p>
                  </a:txBody>
                  <a:tcPr/>
                </a:tc>
                <a:extLst>
                  <a:ext uri="{0D108BD9-81ED-4DB2-BD59-A6C34878D82A}">
                    <a16:rowId xmlns:a16="http://schemas.microsoft.com/office/drawing/2014/main" xmlns="" val="3606176784"/>
                  </a:ext>
                </a:extLst>
              </a:tr>
              <a:tr h="469205">
                <a:tc>
                  <a:txBody>
                    <a:bodyPr/>
                    <a:lstStyle/>
                    <a:p>
                      <a:r>
                        <a:rPr lang="en-US" sz="1200" dirty="0"/>
                        <a:t>The financial link has to be </a:t>
                      </a:r>
                      <a:r>
                        <a:rPr lang="en-US" sz="1200" kern="1200" dirty="0">
                          <a:solidFill>
                            <a:schemeClr val="dk1"/>
                          </a:solidFill>
                          <a:latin typeface="+mn-lt"/>
                          <a:ea typeface="+mn-ea"/>
                          <a:cs typeface="+mn-cs"/>
                        </a:rPr>
                        <a:t>certified by a statutory auditor or a chartered accountant</a:t>
                      </a:r>
                    </a:p>
                    <a:p>
                      <a:r>
                        <a:rPr lang="en-US" sz="1200" kern="1200" dirty="0" err="1">
                          <a:solidFill>
                            <a:schemeClr val="dk1"/>
                          </a:solidFill>
                          <a:latin typeface="+mn-lt"/>
                          <a:ea typeface="+mn-ea"/>
                          <a:cs typeface="+mn-cs"/>
                        </a:rPr>
                        <a:t>i</a:t>
                      </a:r>
                      <a:r>
                        <a:rPr lang="en-US" sz="1200" kern="1200" dirty="0">
                          <a:solidFill>
                            <a:schemeClr val="dk1"/>
                          </a:solidFill>
                          <a:latin typeface="+mn-lt"/>
                          <a:ea typeface="+mn-ea"/>
                          <a:cs typeface="+mn-cs"/>
                        </a:rPr>
                        <a:t>) upon the submission of a declaration </a:t>
                      </a:r>
                      <a:r>
                        <a:rPr lang="en-US" sz="1200" baseline="0" dirty="0"/>
                        <a:t>of incorporation of a VAT group and ii) annually.</a:t>
                      </a:r>
                      <a:endParaRPr lang="x-none" sz="1200" dirty="0"/>
                    </a:p>
                  </a:txBody>
                  <a:tcPr/>
                </a:tc>
                <a:extLst>
                  <a:ext uri="{0D108BD9-81ED-4DB2-BD59-A6C34878D82A}">
                    <a16:rowId xmlns:a16="http://schemas.microsoft.com/office/drawing/2014/main" xmlns="" val="751161531"/>
                  </a:ext>
                </a:extLst>
              </a:tr>
            </a:tbl>
          </a:graphicData>
        </a:graphic>
      </p:graphicFrame>
    </p:spTree>
    <p:extLst>
      <p:ext uri="{BB962C8B-B14F-4D97-AF65-F5344CB8AC3E}">
        <p14:creationId xmlns:p14="http://schemas.microsoft.com/office/powerpoint/2010/main" val="2398539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212670" y="282892"/>
            <a:ext cx="6421708" cy="482600"/>
          </a:xfrm>
        </p:spPr>
        <p:txBody>
          <a:bodyPr/>
          <a:lstStyle/>
          <a:p>
            <a:pPr marL="0" indent="0"/>
            <a:r>
              <a:rPr lang="en-US" sz="2400" cap="all" dirty="0"/>
              <a:t>VAT deduction right of holding companies </a:t>
            </a:r>
            <a:endParaRPr lang="x-none" sz="2400" cap="all" dirty="0"/>
          </a:p>
        </p:txBody>
      </p:sp>
      <p:sp>
        <p:nvSpPr>
          <p:cNvPr id="6" name="Text Placeholder 5"/>
          <p:cNvSpPr>
            <a:spLocks noGrp="1"/>
          </p:cNvSpPr>
          <p:nvPr>
            <p:ph type="body" sz="quarter" idx="13"/>
          </p:nvPr>
        </p:nvSpPr>
        <p:spPr/>
        <p:txBody>
          <a:bodyPr/>
          <a:lstStyle/>
          <a:p>
            <a:r>
              <a:rPr lang="fr-BE" dirty="0" smtClean="0"/>
              <a:t>02</a:t>
            </a:r>
            <a:endParaRPr lang="fr-BE" dirty="0"/>
          </a:p>
        </p:txBody>
      </p:sp>
      <p:graphicFrame>
        <p:nvGraphicFramePr>
          <p:cNvPr id="8" name="Object 7">
            <a:extLst>
              <a:ext uri="{FF2B5EF4-FFF2-40B4-BE49-F238E27FC236}">
                <a16:creationId xmlns:a16="http://schemas.microsoft.com/office/drawing/2014/main" xmlns="" id="{13CF7232-F519-4710-BFA9-6AE364ADB9F6}"/>
              </a:ext>
            </a:extLst>
          </p:cNvPr>
          <p:cNvGraphicFramePr>
            <a:graphicFrameLocks noChangeAspect="1"/>
          </p:cNvGraphicFramePr>
          <p:nvPr>
            <p:extLst>
              <p:ext uri="{D42A27DB-BD31-4B8C-83A1-F6EECF244321}">
                <p14:modId xmlns:p14="http://schemas.microsoft.com/office/powerpoint/2010/main" val="729539581"/>
              </p:ext>
            </p:extLst>
          </p:nvPr>
        </p:nvGraphicFramePr>
        <p:xfrm>
          <a:off x="-1257105" y="155331"/>
          <a:ext cx="10550379" cy="6858000"/>
        </p:xfrm>
        <a:graphic>
          <a:graphicData uri="http://schemas.openxmlformats.org/presentationml/2006/ole">
            <mc:AlternateContent xmlns:mc="http://schemas.openxmlformats.org/markup-compatibility/2006">
              <mc:Choice xmlns:v="urn:schemas-microsoft-com:vml" Requires="v">
                <p:oleObj spid="_x0000_s3083" name="Visio" r:id="rId4" imgW="9834568" imgH="5513832" progId="Visio.Drawing.11">
                  <p:embed/>
                </p:oleObj>
              </mc:Choice>
              <mc:Fallback>
                <p:oleObj name="Visio" r:id="rId4" imgW="9834568" imgH="5513832" progId="Visio.Drawing.11">
                  <p:embed/>
                  <p:pic>
                    <p:nvPicPr>
                      <p:cNvPr id="0" name=""/>
                      <p:cNvPicPr/>
                      <p:nvPr/>
                    </p:nvPicPr>
                    <p:blipFill>
                      <a:blip r:embed="rId5"/>
                      <a:stretch>
                        <a:fillRect/>
                      </a:stretch>
                    </p:blipFill>
                    <p:spPr>
                      <a:xfrm>
                        <a:off x="-1257105" y="155331"/>
                        <a:ext cx="10550379" cy="6858000"/>
                      </a:xfrm>
                      <a:prstGeom prst="rect">
                        <a:avLst/>
                      </a:prstGeom>
                    </p:spPr>
                  </p:pic>
                </p:oleObj>
              </mc:Fallback>
            </mc:AlternateContent>
          </a:graphicData>
        </a:graphic>
      </p:graphicFrame>
      <p:sp>
        <p:nvSpPr>
          <p:cNvPr id="2" name="Left Brace 1">
            <a:extLst>
              <a:ext uri="{FF2B5EF4-FFF2-40B4-BE49-F238E27FC236}">
                <a16:creationId xmlns:a16="http://schemas.microsoft.com/office/drawing/2014/main" xmlns="" id="{C7991166-B3B3-4984-9E2D-5A1E6A932A0E}"/>
              </a:ext>
            </a:extLst>
          </p:cNvPr>
          <p:cNvSpPr/>
          <p:nvPr/>
        </p:nvSpPr>
        <p:spPr>
          <a:xfrm>
            <a:off x="1050633" y="2502279"/>
            <a:ext cx="162037" cy="21787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0" name="Left Brace 9">
            <a:extLst>
              <a:ext uri="{FF2B5EF4-FFF2-40B4-BE49-F238E27FC236}">
                <a16:creationId xmlns:a16="http://schemas.microsoft.com/office/drawing/2014/main" xmlns="" id="{A2F15D2E-E6FB-45B0-8C59-FA069B952D5C}"/>
              </a:ext>
            </a:extLst>
          </p:cNvPr>
          <p:cNvSpPr/>
          <p:nvPr/>
        </p:nvSpPr>
        <p:spPr>
          <a:xfrm rot="10800000" flipH="1">
            <a:off x="6989601" y="2155970"/>
            <a:ext cx="180975" cy="26844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3" name="TextBox 2">
            <a:extLst>
              <a:ext uri="{FF2B5EF4-FFF2-40B4-BE49-F238E27FC236}">
                <a16:creationId xmlns:a16="http://schemas.microsoft.com/office/drawing/2014/main" xmlns="" id="{7B26650B-6041-47EB-9C8C-156F605E0A42}"/>
              </a:ext>
            </a:extLst>
          </p:cNvPr>
          <p:cNvSpPr txBox="1"/>
          <p:nvPr/>
        </p:nvSpPr>
        <p:spPr>
          <a:xfrm>
            <a:off x="7170577" y="2076226"/>
            <a:ext cx="1486862" cy="3016210"/>
          </a:xfrm>
          <a:prstGeom prst="rect">
            <a:avLst/>
          </a:prstGeom>
          <a:noFill/>
        </p:spPr>
        <p:txBody>
          <a:bodyPr wrap="square" rtlCol="0">
            <a:spAutoFit/>
          </a:bodyPr>
          <a:lstStyle/>
          <a:p>
            <a:pPr lvl="0"/>
            <a:r>
              <a:rPr lang="en-US" sz="1000" dirty="0">
                <a:latin typeface="Calibri" panose="020F0502020204030204" pitchFamily="34" charset="0"/>
                <a:cs typeface="Calibri" panose="020F0502020204030204" pitchFamily="34" charset="0"/>
              </a:rPr>
              <a:t>Costs directly linked to interest bearing loans and management services: </a:t>
            </a:r>
            <a:r>
              <a:rPr lang="en-US" sz="1000" dirty="0">
                <a:solidFill>
                  <a:srgbClr val="00B050"/>
                </a:solidFill>
                <a:latin typeface="Calibri" panose="020F0502020204030204" pitchFamily="34" charset="0"/>
                <a:cs typeface="Calibri" panose="020F0502020204030204" pitchFamily="34" charset="0"/>
              </a:rPr>
              <a:t>VAT should be deductible</a:t>
            </a:r>
          </a:p>
          <a:p>
            <a:pPr lvl="0"/>
            <a:endParaRPr lang="x-none" sz="1000" dirty="0">
              <a:solidFill>
                <a:srgbClr val="00B050"/>
              </a:solidFill>
              <a:latin typeface="Calibri" panose="020F0502020204030204" pitchFamily="34" charset="0"/>
              <a:cs typeface="Calibri" panose="020F0502020204030204" pitchFamily="34" charset="0"/>
            </a:endParaRPr>
          </a:p>
          <a:p>
            <a:pPr lvl="0"/>
            <a:r>
              <a:rPr lang="en-US" sz="1000" dirty="0">
                <a:latin typeface="Calibri" panose="020F0502020204030204" pitchFamily="34" charset="0"/>
                <a:cs typeface="Calibri" panose="020F0502020204030204" pitchFamily="34" charset="0"/>
              </a:rPr>
              <a:t>2. Costs directly linked to shareholding: </a:t>
            </a:r>
            <a:r>
              <a:rPr lang="en-US" sz="1000" dirty="0">
                <a:solidFill>
                  <a:srgbClr val="FF0000"/>
                </a:solidFill>
                <a:latin typeface="Calibri" panose="020F0502020204030204" pitchFamily="34" charset="0"/>
                <a:cs typeface="Calibri" panose="020F0502020204030204" pitchFamily="34" charset="0"/>
              </a:rPr>
              <a:t>VAT should not be deductible (final cost)</a:t>
            </a:r>
            <a:endParaRPr lang="x-none" sz="1000" dirty="0">
              <a:solidFill>
                <a:srgbClr val="FF0000"/>
              </a:solidFill>
              <a:latin typeface="Calibri" panose="020F0502020204030204" pitchFamily="34" charset="0"/>
              <a:cs typeface="Calibri" panose="020F0502020204030204" pitchFamily="34" charset="0"/>
            </a:endParaRPr>
          </a:p>
          <a:p>
            <a:pPr lvl="0"/>
            <a:endParaRPr lang="en-US" sz="1000" dirty="0">
              <a:latin typeface="Calibri" panose="020F0502020204030204" pitchFamily="34" charset="0"/>
              <a:cs typeface="Calibri" panose="020F0502020204030204" pitchFamily="34" charset="0"/>
            </a:endParaRPr>
          </a:p>
          <a:p>
            <a:pPr lvl="0"/>
            <a:r>
              <a:rPr lang="en-US" sz="1000" dirty="0">
                <a:latin typeface="Calibri" panose="020F0502020204030204" pitchFamily="34" charset="0"/>
                <a:cs typeface="Calibri" panose="020F0502020204030204" pitchFamily="34" charset="0"/>
              </a:rPr>
              <a:t>3. Other costs: VAT deduction right / methodology to be determined in light of the overall activities and the nature of the services received</a:t>
            </a:r>
            <a:endParaRPr lang="x-none" sz="1000" dirty="0">
              <a:latin typeface="Calibri" panose="020F0502020204030204" pitchFamily="34" charset="0"/>
              <a:cs typeface="Calibri" panose="020F0502020204030204" pitchFamily="34" charset="0"/>
            </a:endParaRPr>
          </a:p>
          <a:p>
            <a:endParaRPr lang="x-none" sz="1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5D7E308B-AA2B-4561-B295-BF6526A9363D}"/>
              </a:ext>
            </a:extLst>
          </p:cNvPr>
          <p:cNvSpPr txBox="1"/>
          <p:nvPr/>
        </p:nvSpPr>
        <p:spPr>
          <a:xfrm>
            <a:off x="1199626" y="1367406"/>
            <a:ext cx="1979802" cy="430887"/>
          </a:xfrm>
          <a:prstGeom prst="rect">
            <a:avLst/>
          </a:prstGeom>
          <a:noFill/>
        </p:spPr>
        <p:txBody>
          <a:bodyPr wrap="square" rtlCol="0">
            <a:spAutoFit/>
          </a:bodyPr>
          <a:lstStyle/>
          <a:p>
            <a:pPr algn="ctr"/>
            <a:r>
              <a:rPr lang="en-US" sz="1100" b="1" u="sng" dirty="0">
                <a:solidFill>
                  <a:srgbClr val="FF0000"/>
                </a:solidFill>
              </a:rPr>
              <a:t>Holding companies without VAT deduction right</a:t>
            </a:r>
            <a:endParaRPr lang="x-none" sz="1100" dirty="0">
              <a:solidFill>
                <a:srgbClr val="FF0000"/>
              </a:solidFill>
            </a:endParaRPr>
          </a:p>
        </p:txBody>
      </p:sp>
      <p:sp>
        <p:nvSpPr>
          <p:cNvPr id="11" name="TextBox 10">
            <a:extLst>
              <a:ext uri="{FF2B5EF4-FFF2-40B4-BE49-F238E27FC236}">
                <a16:creationId xmlns:a16="http://schemas.microsoft.com/office/drawing/2014/main" xmlns="" id="{10C10ACF-8027-476B-93FF-D6B9160914E7}"/>
              </a:ext>
            </a:extLst>
          </p:cNvPr>
          <p:cNvSpPr txBox="1"/>
          <p:nvPr/>
        </p:nvSpPr>
        <p:spPr>
          <a:xfrm>
            <a:off x="5068353" y="1360415"/>
            <a:ext cx="1979802" cy="430887"/>
          </a:xfrm>
          <a:prstGeom prst="rect">
            <a:avLst/>
          </a:prstGeom>
          <a:noFill/>
        </p:spPr>
        <p:txBody>
          <a:bodyPr wrap="square" rtlCol="0">
            <a:spAutoFit/>
          </a:bodyPr>
          <a:lstStyle/>
          <a:p>
            <a:pPr algn="ctr"/>
            <a:r>
              <a:rPr lang="en-US" sz="1100" b="1" u="sng" dirty="0">
                <a:solidFill>
                  <a:srgbClr val="00B050"/>
                </a:solidFill>
              </a:rPr>
              <a:t>Holding companies with a (partial) VAT deduction right</a:t>
            </a:r>
            <a:endParaRPr lang="x-none" sz="1100" dirty="0">
              <a:solidFill>
                <a:srgbClr val="00B050"/>
              </a:solidFill>
            </a:endParaRPr>
          </a:p>
        </p:txBody>
      </p:sp>
    </p:spTree>
    <p:extLst>
      <p:ext uri="{BB962C8B-B14F-4D97-AF65-F5344CB8AC3E}">
        <p14:creationId xmlns:p14="http://schemas.microsoft.com/office/powerpoint/2010/main" val="3714651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96253" y="2719137"/>
            <a:ext cx="8815137" cy="1376613"/>
          </a:xfrm>
        </p:spPr>
        <p:txBody>
          <a:bodyPr>
            <a:normAutofit fontScale="92500" lnSpcReduction="20000"/>
          </a:bodyPr>
          <a:lstStyle/>
          <a:p>
            <a:pPr marL="0" lvl="0" indent="0" algn="ctr">
              <a:buNone/>
            </a:pPr>
            <a:r>
              <a:rPr lang="en-GB" sz="3600" b="1" dirty="0"/>
              <a:t>4</a:t>
            </a:r>
            <a:r>
              <a:rPr lang="en-GB" sz="3600" b="1" dirty="0" smtClean="0"/>
              <a:t>. LUXEMBOURG TAX REFORM</a:t>
            </a:r>
          </a:p>
          <a:p>
            <a:pPr marL="0" lvl="0" indent="0" algn="ctr">
              <a:buNone/>
            </a:pPr>
            <a:r>
              <a:rPr lang="en-GB" sz="3600" b="1" dirty="0" smtClean="0"/>
              <a:t>WHERE DO WE STAND ON THE MEASURES ANNOUNCED IN THE COALITION AGREEMENT?</a:t>
            </a:r>
            <a:endParaRPr lang="lb-LU" sz="3600" b="1" dirty="0"/>
          </a:p>
        </p:txBody>
      </p:sp>
    </p:spTree>
    <p:extLst>
      <p:ext uri="{BB962C8B-B14F-4D97-AF65-F5344CB8AC3E}">
        <p14:creationId xmlns:p14="http://schemas.microsoft.com/office/powerpoint/2010/main" val="80280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smtClean="0"/>
              <a:t>02</a:t>
            </a:r>
          </a:p>
        </p:txBody>
      </p:sp>
      <p:sp>
        <p:nvSpPr>
          <p:cNvPr id="27" name="Text Placeholder 1">
            <a:extLst>
              <a:ext uri="{FF2B5EF4-FFF2-40B4-BE49-F238E27FC236}">
                <a16:creationId xmlns:a16="http://schemas.microsoft.com/office/drawing/2014/main" xmlns="" id="{7146287E-B331-4A6A-9CBE-B50FD7B0AACF}"/>
              </a:ext>
            </a:extLst>
          </p:cNvPr>
          <p:cNvSpPr>
            <a:spLocks noGrp="1"/>
          </p:cNvSpPr>
          <p:nvPr>
            <p:ph type="body" sz="quarter" idx="10"/>
          </p:nvPr>
        </p:nvSpPr>
        <p:spPr>
          <a:xfrm>
            <a:off x="4572000" y="1290922"/>
            <a:ext cx="4307305" cy="5567077"/>
          </a:xfrm>
        </p:spPr>
        <p:txBody>
          <a:bodyPr anchor="t">
            <a:normAutofit fontScale="92500" lnSpcReduction="10000"/>
          </a:bodyPr>
          <a:lstStyle/>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Hybrid mismatches </a:t>
            </a:r>
            <a:r>
              <a:rPr lang="en-US" sz="1400" b="1" dirty="0"/>
              <a:t>in a fund context </a:t>
            </a:r>
            <a:r>
              <a:rPr lang="en-US" sz="1400" dirty="0"/>
              <a:t>may arise in case of:</a:t>
            </a:r>
          </a:p>
          <a:p>
            <a:pPr marL="628650" lvl="2" indent="-171450" algn="just" defTabSz="444500" fontAlgn="base">
              <a:spcBef>
                <a:spcPts val="0"/>
              </a:spcBef>
              <a:spcAft>
                <a:spcPts val="1200"/>
              </a:spcAft>
              <a:buClr>
                <a:schemeClr val="accent1"/>
              </a:buClr>
              <a:buSzPct val="100000"/>
              <a:buFont typeface="Arial" pitchFamily="34" charset="0"/>
              <a:buChar char="•"/>
            </a:pPr>
            <a:r>
              <a:rPr lang="en-US" sz="1400" dirty="0"/>
              <a:t>Payments under a </a:t>
            </a:r>
            <a:r>
              <a:rPr lang="en-US" sz="1400" b="1" dirty="0"/>
              <a:t>financial instrument</a:t>
            </a:r>
          </a:p>
          <a:p>
            <a:pPr marL="628650" lvl="2" indent="-171450" algn="just" defTabSz="444500" fontAlgn="base">
              <a:spcBef>
                <a:spcPts val="0"/>
              </a:spcBef>
              <a:spcAft>
                <a:spcPts val="1200"/>
              </a:spcAft>
              <a:buClr>
                <a:schemeClr val="accent1"/>
              </a:buClr>
              <a:buSzPct val="100000"/>
              <a:buFont typeface="Arial" pitchFamily="34" charset="0"/>
              <a:buChar char="•"/>
            </a:pPr>
            <a:r>
              <a:rPr lang="en-US" sz="1400" dirty="0"/>
              <a:t>Payments made </a:t>
            </a:r>
            <a:r>
              <a:rPr lang="en-US" sz="1400" b="1" dirty="0"/>
              <a:t>to a hybrid entity</a:t>
            </a:r>
          </a:p>
          <a:p>
            <a:pPr marL="628650" lvl="2" indent="-171450" algn="just" defTabSz="444500" fontAlgn="base">
              <a:spcBef>
                <a:spcPts val="0"/>
              </a:spcBef>
              <a:spcAft>
                <a:spcPts val="1200"/>
              </a:spcAft>
              <a:buClr>
                <a:schemeClr val="accent1"/>
              </a:buClr>
              <a:buSzPct val="100000"/>
              <a:buFont typeface="Arial" pitchFamily="34" charset="0"/>
              <a:buChar char="•"/>
            </a:pPr>
            <a:r>
              <a:rPr lang="en-US" sz="1400" dirty="0"/>
              <a:t>Payments made </a:t>
            </a:r>
            <a:r>
              <a:rPr lang="en-US" sz="1400" b="1" dirty="0"/>
              <a:t>by a hybrid </a:t>
            </a:r>
            <a:r>
              <a:rPr lang="en-US" sz="1400" b="1" dirty="0" smtClean="0"/>
              <a:t>entity</a:t>
            </a:r>
          </a:p>
          <a:p>
            <a:pPr marL="628650" lvl="2" indent="-171450" algn="just" defTabSz="444500" fontAlgn="base">
              <a:spcBef>
                <a:spcPts val="0"/>
              </a:spcBef>
              <a:spcAft>
                <a:spcPts val="1200"/>
              </a:spcAft>
              <a:buClr>
                <a:schemeClr val="accent1"/>
              </a:buClr>
              <a:buSzPct val="100000"/>
              <a:buFont typeface="Arial" pitchFamily="34" charset="0"/>
              <a:buChar char="•"/>
            </a:pPr>
            <a:r>
              <a:rPr lang="en-US" sz="1400" b="1" dirty="0" smtClean="0"/>
              <a:t>Imported </a:t>
            </a:r>
            <a:r>
              <a:rPr lang="en-US" sz="1400" dirty="0" smtClean="0"/>
              <a:t>mismatches</a:t>
            </a:r>
            <a:endParaRPr lang="en-US" sz="1400" dirty="0"/>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While Article 168ter LITL generally only applies if the </a:t>
            </a:r>
            <a:r>
              <a:rPr lang="en-US" sz="1400" b="1" dirty="0"/>
              <a:t>hybrid mismatch arises between associated enterprises </a:t>
            </a:r>
            <a:r>
              <a:rPr lang="en-US" sz="1400" dirty="0"/>
              <a:t>(threshold, respectively, 25% or 50% in terms of voting rights, capital ownership or profit entitlement), in case of </a:t>
            </a:r>
            <a:r>
              <a:rPr lang="en-US" sz="1400" b="1" dirty="0"/>
              <a:t>structured arrangements even unrelated parties </a:t>
            </a:r>
            <a:r>
              <a:rPr lang="en-US" sz="1400" dirty="0"/>
              <a:t>may come within the scope of the hybrid mismatch </a:t>
            </a:r>
            <a:r>
              <a:rPr lang="en-US" sz="1400" dirty="0" smtClean="0"/>
              <a:t>rules</a:t>
            </a:r>
          </a:p>
          <a:p>
            <a:pPr marL="0" lvl="1" algn="just" defTabSz="444500" fontAlgn="base">
              <a:spcBef>
                <a:spcPts val="0"/>
              </a:spcBef>
              <a:spcAft>
                <a:spcPts val="1200"/>
              </a:spcAft>
              <a:buClr>
                <a:schemeClr val="accent1"/>
              </a:buClr>
              <a:buSzPct val="100000"/>
            </a:pPr>
            <a:r>
              <a:rPr lang="en-US" sz="1400" b="1" dirty="0" smtClean="0"/>
              <a:t>Definition of associated enterprises</a:t>
            </a:r>
            <a:endParaRPr lang="en-US" sz="1400" b="1" dirty="0"/>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b="1" dirty="0"/>
              <a:t>50%</a:t>
            </a:r>
            <a:r>
              <a:rPr lang="en-US" sz="1400" dirty="0"/>
              <a:t> (directly or indirectly) link in terms of voting rights, capital ownership or profit entitlement</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Entities that is part of the same </a:t>
            </a:r>
            <a:r>
              <a:rPr lang="en-US" sz="1400" b="1" dirty="0"/>
              <a:t>consolidated group for financial accounting purposes</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Concept of </a:t>
            </a:r>
            <a:r>
              <a:rPr lang="en-US" sz="1400" b="1" dirty="0"/>
              <a:t>significant influence on the management</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b="1" dirty="0"/>
              <a:t>Reduced threshold of 25% </a:t>
            </a:r>
            <a:r>
              <a:rPr lang="en-US" sz="1400" dirty="0"/>
              <a:t>in case of payments under a financial instrument</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Potential aggregation of interests in accordance with the </a:t>
            </a:r>
            <a:r>
              <a:rPr lang="en-US" sz="1400" b="1" dirty="0"/>
              <a:t>concept of acting </a:t>
            </a:r>
            <a:r>
              <a:rPr lang="en-US" sz="1400" b="1" dirty="0" smtClean="0"/>
              <a:t>together</a:t>
            </a:r>
            <a:endParaRPr lang="en-US" sz="1400" dirty="0"/>
          </a:p>
          <a:p>
            <a:endParaRPr lang="fr-BE" sz="1400" dirty="0"/>
          </a:p>
        </p:txBody>
      </p:sp>
      <p:sp>
        <p:nvSpPr>
          <p:cNvPr id="4" name="Text Placeholder 3">
            <a:extLst>
              <a:ext uri="{FF2B5EF4-FFF2-40B4-BE49-F238E27FC236}">
                <a16:creationId xmlns:a16="http://schemas.microsoft.com/office/drawing/2014/main" xmlns="" id="{99D5BD04-FECC-4873-9C8B-900D89BBB1B3}"/>
              </a:ext>
            </a:extLst>
          </p:cNvPr>
          <p:cNvSpPr>
            <a:spLocks noGrp="1"/>
          </p:cNvSpPr>
          <p:nvPr>
            <p:ph type="body" sz="quarter" idx="14"/>
          </p:nvPr>
        </p:nvSpPr>
        <p:spPr>
          <a:xfrm>
            <a:off x="1212667" y="250523"/>
            <a:ext cx="8119111" cy="482600"/>
          </a:xfrm>
        </p:spPr>
        <p:txBody>
          <a:bodyPr/>
          <a:lstStyle/>
          <a:p>
            <a:pPr>
              <a:spcBef>
                <a:spcPts val="600"/>
              </a:spcBef>
            </a:pPr>
            <a:r>
              <a:rPr lang="en-GB" sz="1900" dirty="0"/>
              <a:t>IMPACT OF THE HYBRID MISMATCH RULES ON INVESTMENTS</a:t>
            </a:r>
            <a:endParaRPr lang="en-GB" sz="1900" dirty="0">
              <a:solidFill>
                <a:srgbClr val="0082BB"/>
              </a:solidFill>
            </a:endParaRPr>
          </a:p>
          <a:p>
            <a:pPr>
              <a:spcBef>
                <a:spcPts val="600"/>
              </a:spcBef>
            </a:pPr>
            <a:r>
              <a:rPr lang="fr-BE" sz="1900" b="0" dirty="0">
                <a:solidFill>
                  <a:srgbClr val="000000"/>
                </a:solidFill>
                <a:latin typeface="ITC Avant Garde Std Bk" pitchFamily="34" charset="0"/>
              </a:rPr>
              <a:t>OVERVIEW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9305"/>
            <a:ext cx="4204487" cy="5598694"/>
          </a:xfrm>
          <a:prstGeom prst="rect">
            <a:avLst/>
          </a:prstGeom>
        </p:spPr>
      </p:pic>
    </p:spTree>
    <p:extLst>
      <p:ext uri="{BB962C8B-B14F-4D97-AF65-F5344CB8AC3E}">
        <p14:creationId xmlns:p14="http://schemas.microsoft.com/office/powerpoint/2010/main" val="2495294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marL="0" indent="0"/>
            <a:r>
              <a:rPr lang="fr-BE" cap="all" dirty="0"/>
              <a:t>KEY MEASURES</a:t>
            </a:r>
            <a:endParaRPr lang="x-none" cap="all" dirty="0"/>
          </a:p>
        </p:txBody>
      </p:sp>
      <p:sp>
        <p:nvSpPr>
          <p:cNvPr id="6" name="Text Placeholder 5"/>
          <p:cNvSpPr>
            <a:spLocks noGrp="1"/>
          </p:cNvSpPr>
          <p:nvPr>
            <p:ph type="body" sz="quarter" idx="13"/>
          </p:nvPr>
        </p:nvSpPr>
        <p:spPr/>
        <p:txBody>
          <a:bodyPr/>
          <a:lstStyle/>
          <a:p>
            <a:r>
              <a:rPr lang="fr-BE" dirty="0"/>
              <a:t>01</a:t>
            </a:r>
          </a:p>
        </p:txBody>
      </p:sp>
      <p:sp>
        <p:nvSpPr>
          <p:cNvPr id="5" name="Text Placeholder 4"/>
          <p:cNvSpPr>
            <a:spLocks noGrp="1"/>
          </p:cNvSpPr>
          <p:nvPr>
            <p:ph type="body" sz="quarter" idx="10"/>
          </p:nvPr>
        </p:nvSpPr>
        <p:spPr>
          <a:xfrm>
            <a:off x="369832" y="1164485"/>
            <a:ext cx="6297668" cy="4330541"/>
          </a:xfrm>
        </p:spPr>
        <p:txBody>
          <a:bodyPr>
            <a:normAutofit fontScale="85000" lnSpcReduction="20000"/>
          </a:bodyPr>
          <a:lstStyle/>
          <a:p>
            <a:pPr>
              <a:lnSpc>
                <a:spcPct val="110000"/>
              </a:lnSpc>
            </a:pPr>
            <a:r>
              <a:rPr lang="en-US" sz="2600" b="1" dirty="0" smtClean="0">
                <a:solidFill>
                  <a:srgbClr val="008FAE"/>
                </a:solidFill>
              </a:rPr>
              <a:t>Individuals: </a:t>
            </a:r>
            <a:r>
              <a:rPr lang="en-US" sz="2600" b="1" dirty="0">
                <a:solidFill>
                  <a:srgbClr val="008FAE"/>
                </a:solidFill>
              </a:rPr>
              <a:t>Individual taxation</a:t>
            </a:r>
          </a:p>
          <a:p>
            <a:pPr marL="628650" lvl="1" indent="-171450">
              <a:buFont typeface="Arial" panose="020B0604020202020204" pitchFamily="34" charset="0"/>
              <a:buChar char="•"/>
            </a:pPr>
            <a:endParaRPr lang="en-US" sz="2400" dirty="0"/>
          </a:p>
          <a:p>
            <a:pPr marL="171450" indent="-171450">
              <a:buClr>
                <a:schemeClr val="accent1"/>
              </a:buClr>
              <a:buFont typeface="Arial" panose="020B0604020202020204" pitchFamily="34" charset="0"/>
              <a:buChar char="•"/>
            </a:pPr>
            <a:r>
              <a:rPr lang="en-US" sz="2400" dirty="0">
                <a:solidFill>
                  <a:srgbClr val="008FAE"/>
                </a:solidFill>
              </a:rPr>
              <a:t>Concept: </a:t>
            </a:r>
            <a:r>
              <a:rPr lang="en-US" sz="2400" dirty="0" smtClean="0"/>
              <a:t>One single tax </a:t>
            </a:r>
            <a:r>
              <a:rPr lang="en-US" sz="2400" dirty="0"/>
              <a:t>class (abolition of the different tax classes</a:t>
            </a:r>
            <a:r>
              <a:rPr lang="en-US" sz="2400" dirty="0" smtClean="0"/>
              <a:t>), </a:t>
            </a:r>
            <a:r>
              <a:rPr lang="en-US" sz="2400" dirty="0"/>
              <a:t>taking however into account </a:t>
            </a:r>
            <a:r>
              <a:rPr lang="en-US" sz="2400" dirty="0" smtClean="0"/>
              <a:t>children</a:t>
            </a:r>
            <a:endParaRPr lang="en-US" sz="2400" dirty="0"/>
          </a:p>
          <a:p>
            <a:endParaRPr lang="en-US" sz="2400" dirty="0"/>
          </a:p>
          <a:p>
            <a:pPr marL="171450" indent="-171450">
              <a:buClr>
                <a:schemeClr val="accent1"/>
              </a:buClr>
              <a:buFont typeface="Arial" panose="020B0604020202020204" pitchFamily="34" charset="0"/>
              <a:buChar char="•"/>
            </a:pPr>
            <a:r>
              <a:rPr lang="en-US" sz="2400" dirty="0" smtClean="0">
                <a:solidFill>
                  <a:srgbClr val="008FAE"/>
                </a:solidFill>
              </a:rPr>
              <a:t>Announced o</a:t>
            </a:r>
            <a:r>
              <a:rPr lang="en-US" sz="2400" dirty="0" smtClean="0">
                <a:solidFill>
                  <a:srgbClr val="008FAE"/>
                </a:solidFill>
              </a:rPr>
              <a:t>bjectives: </a:t>
            </a:r>
            <a:endParaRPr lang="en-US" sz="2400" dirty="0">
              <a:solidFill>
                <a:srgbClr val="008FAE"/>
              </a:solidFill>
            </a:endParaRPr>
          </a:p>
          <a:p>
            <a:pPr marL="1085850" lvl="2" indent="-171450">
              <a:buFont typeface="Arial" panose="020B0604020202020204" pitchFamily="34" charset="0"/>
              <a:buChar char="•"/>
            </a:pPr>
            <a:endParaRPr lang="en-US" dirty="0"/>
          </a:p>
          <a:p>
            <a:pPr marL="800100" lvl="1" indent="-342900">
              <a:buClr>
                <a:schemeClr val="accent1"/>
              </a:buClr>
              <a:buFont typeface="Wingdings" panose="05000000000000000000" pitchFamily="2" charset="2"/>
              <a:buChar char="Ø"/>
            </a:pPr>
            <a:r>
              <a:rPr lang="en-US" sz="2400" u="sng" dirty="0"/>
              <a:t>Neutrality</a:t>
            </a:r>
            <a:r>
              <a:rPr lang="en-US" sz="2400" dirty="0"/>
              <a:t>: A neutral taxation model which does not depend </a:t>
            </a:r>
            <a:r>
              <a:rPr lang="en-US" sz="2400" dirty="0" smtClean="0"/>
              <a:t>on </a:t>
            </a:r>
            <a:r>
              <a:rPr lang="en-US" sz="2400" dirty="0"/>
              <a:t>the life </a:t>
            </a:r>
            <a:r>
              <a:rPr lang="en-US" sz="2400" dirty="0" smtClean="0"/>
              <a:t>style and </a:t>
            </a:r>
            <a:r>
              <a:rPr lang="en-US" sz="2400" dirty="0"/>
              <a:t>the family status </a:t>
            </a:r>
            <a:r>
              <a:rPr lang="en-US" sz="2400" dirty="0" smtClean="0"/>
              <a:t>(marriage</a:t>
            </a:r>
            <a:r>
              <a:rPr lang="en-US" sz="2400" dirty="0"/>
              <a:t>, partnership, divorce, </a:t>
            </a:r>
            <a:r>
              <a:rPr lang="en-US" sz="2400" dirty="0" smtClean="0"/>
              <a:t>etc</a:t>
            </a:r>
            <a:r>
              <a:rPr lang="en-US" sz="2400" dirty="0"/>
              <a:t>.) ;</a:t>
            </a:r>
          </a:p>
          <a:p>
            <a:pPr marL="800100" lvl="1" indent="-342900">
              <a:buClr>
                <a:schemeClr val="accent1"/>
              </a:buClr>
              <a:buFont typeface="Wingdings" panose="05000000000000000000" pitchFamily="2" charset="2"/>
              <a:buChar char="Ø"/>
            </a:pPr>
            <a:r>
              <a:rPr lang="en-US" sz="2400" u="sng" dirty="0" smtClean="0"/>
              <a:t>Fairness</a:t>
            </a:r>
            <a:r>
              <a:rPr lang="en-US" sz="2400" dirty="0" smtClean="0"/>
              <a:t>: abolishment </a:t>
            </a:r>
            <a:r>
              <a:rPr lang="en-US" sz="2400" dirty="0"/>
              <a:t>of </a:t>
            </a:r>
            <a:r>
              <a:rPr lang="en-US" sz="2400" dirty="0" smtClean="0"/>
              <a:t>unjustified advantages, with appropriate compensatory measures and transitional phases;</a:t>
            </a:r>
            <a:endParaRPr lang="en-US" sz="2400" dirty="0"/>
          </a:p>
          <a:p>
            <a:pPr marL="800100" lvl="1" indent="-342900">
              <a:buClr>
                <a:schemeClr val="accent1"/>
              </a:buClr>
              <a:buFont typeface="Wingdings" panose="05000000000000000000" pitchFamily="2" charset="2"/>
              <a:buChar char="Ø"/>
            </a:pPr>
            <a:r>
              <a:rPr lang="en-US" sz="2400" u="sng" dirty="0" smtClean="0"/>
              <a:t>Decrease </a:t>
            </a:r>
            <a:r>
              <a:rPr lang="en-US" sz="2400" u="sng" dirty="0"/>
              <a:t>of the  tax </a:t>
            </a:r>
            <a:r>
              <a:rPr lang="en-US" sz="2400" u="sng" dirty="0" smtClean="0"/>
              <a:t>burden</a:t>
            </a:r>
            <a:r>
              <a:rPr lang="en-US" sz="2400" dirty="0" smtClean="0"/>
              <a:t> </a:t>
            </a:r>
            <a:r>
              <a:rPr lang="en-US" sz="2400" dirty="0"/>
              <a:t>of the </a:t>
            </a:r>
            <a:r>
              <a:rPr lang="en-US" sz="2400" dirty="0" smtClean="0"/>
              <a:t>individuals (is </a:t>
            </a:r>
            <a:r>
              <a:rPr lang="en-US" sz="2400" dirty="0"/>
              <a:t>it really feasible for those who are currently </a:t>
            </a:r>
            <a:r>
              <a:rPr lang="en-US" sz="2400" dirty="0" smtClean="0"/>
              <a:t>in </a:t>
            </a:r>
            <a:r>
              <a:rPr lang="en-US" sz="2400" dirty="0"/>
              <a:t>class 2?).</a:t>
            </a:r>
          </a:p>
        </p:txBody>
      </p:sp>
      <p:pic>
        <p:nvPicPr>
          <p:cNvPr id="8" name="Picture 4" descr="https://impotsdirects.public.lu/dam-assets/pictures/fr/autres/bareme20131_v.jpg">
            <a:extLst>
              <a:ext uri="{FF2B5EF4-FFF2-40B4-BE49-F238E27FC236}">
                <a16:creationId xmlns:a16="http://schemas.microsoft.com/office/drawing/2014/main" xmlns="" id="{2C55611E-2CC5-4241-A5BE-194E76C43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2358205"/>
            <a:ext cx="14478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084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marL="0" indent="0"/>
            <a:r>
              <a:rPr lang="fr-BE" cap="all" dirty="0"/>
              <a:t>Key </a:t>
            </a:r>
            <a:r>
              <a:rPr lang="fr-BE" cap="all" dirty="0" err="1"/>
              <a:t>measures</a:t>
            </a:r>
            <a:endParaRPr lang="x-none" cap="all" dirty="0"/>
          </a:p>
        </p:txBody>
      </p:sp>
      <p:sp>
        <p:nvSpPr>
          <p:cNvPr id="6" name="Text Placeholder 5"/>
          <p:cNvSpPr>
            <a:spLocks noGrp="1"/>
          </p:cNvSpPr>
          <p:nvPr>
            <p:ph type="body" sz="quarter" idx="13"/>
          </p:nvPr>
        </p:nvSpPr>
        <p:spPr/>
        <p:txBody>
          <a:bodyPr/>
          <a:lstStyle/>
          <a:p>
            <a:r>
              <a:rPr lang="fr-BE" dirty="0"/>
              <a:t>01</a:t>
            </a:r>
          </a:p>
        </p:txBody>
      </p:sp>
      <p:sp>
        <p:nvSpPr>
          <p:cNvPr id="5" name="Text Placeholder 4"/>
          <p:cNvSpPr>
            <a:spLocks noGrp="1"/>
          </p:cNvSpPr>
          <p:nvPr>
            <p:ph type="body" sz="quarter" idx="10"/>
          </p:nvPr>
        </p:nvSpPr>
        <p:spPr>
          <a:xfrm>
            <a:off x="369832" y="1164485"/>
            <a:ext cx="6316718" cy="4330541"/>
          </a:xfrm>
        </p:spPr>
        <p:txBody>
          <a:bodyPr>
            <a:normAutofit fontScale="92500" lnSpcReduction="20000"/>
          </a:bodyPr>
          <a:lstStyle/>
          <a:p>
            <a:pPr>
              <a:lnSpc>
                <a:spcPct val="110000"/>
              </a:lnSpc>
            </a:pPr>
            <a:r>
              <a:rPr lang="en-US" sz="2400" b="1" dirty="0" smtClean="0">
                <a:solidFill>
                  <a:srgbClr val="008FAE"/>
                </a:solidFill>
              </a:rPr>
              <a:t>Individuals: </a:t>
            </a:r>
            <a:r>
              <a:rPr lang="en-US" sz="2400" b="1" dirty="0">
                <a:solidFill>
                  <a:srgbClr val="008FAE"/>
                </a:solidFill>
              </a:rPr>
              <a:t>other tax measures</a:t>
            </a:r>
          </a:p>
          <a:p>
            <a:pPr marL="342900" indent="-342900">
              <a:buClr>
                <a:schemeClr val="accent1"/>
              </a:buClr>
              <a:buFont typeface="Arial" panose="020B0604020202020204" pitchFamily="34" charset="0"/>
              <a:buChar char="•"/>
            </a:pPr>
            <a:endParaRPr lang="en-US" sz="2400" u="sng" dirty="0"/>
          </a:p>
          <a:p>
            <a:pPr marL="342900" indent="-342900">
              <a:buClr>
                <a:schemeClr val="accent1"/>
              </a:buClr>
              <a:buFont typeface="Arial" panose="020B0604020202020204" pitchFamily="34" charset="0"/>
              <a:buChar char="•"/>
            </a:pPr>
            <a:r>
              <a:rPr lang="en-US" sz="2200" u="sng" dirty="0">
                <a:solidFill>
                  <a:srgbClr val="008FAE"/>
                </a:solidFill>
              </a:rPr>
              <a:t>Stock-options</a:t>
            </a:r>
            <a:r>
              <a:rPr lang="en-US" sz="2200" dirty="0">
                <a:solidFill>
                  <a:srgbClr val="008FAE"/>
                </a:solidFill>
              </a:rPr>
              <a:t>: </a:t>
            </a:r>
            <a:r>
              <a:rPr lang="en-US" sz="2200" dirty="0"/>
              <a:t>gradual abolition;</a:t>
            </a:r>
          </a:p>
          <a:p>
            <a:pPr marL="342900" indent="-342900">
              <a:buClr>
                <a:schemeClr val="accent1"/>
              </a:buClr>
              <a:buFont typeface="Arial" panose="020B0604020202020204" pitchFamily="34" charset="0"/>
              <a:buChar char="•"/>
            </a:pPr>
            <a:r>
              <a:rPr lang="en-US" sz="2200" u="sng" dirty="0">
                <a:solidFill>
                  <a:srgbClr val="008FAE"/>
                </a:solidFill>
              </a:rPr>
              <a:t>Employees’ participation</a:t>
            </a:r>
            <a:r>
              <a:rPr lang="en-US" sz="2200" dirty="0">
                <a:solidFill>
                  <a:srgbClr val="008FAE"/>
                </a:solidFill>
              </a:rPr>
              <a:t>: </a:t>
            </a:r>
            <a:r>
              <a:rPr lang="en-US" sz="2200" dirty="0"/>
              <a:t>implementation of a legal </a:t>
            </a:r>
            <a:r>
              <a:rPr lang="en-US" sz="2200" dirty="0" smtClean="0"/>
              <a:t>basis for the participation of employees in the profits </a:t>
            </a:r>
            <a:r>
              <a:rPr lang="en-US" sz="2200" dirty="0"/>
              <a:t>of their </a:t>
            </a:r>
            <a:r>
              <a:rPr lang="en-US" sz="2200" dirty="0" smtClean="0"/>
              <a:t>companies with the objective of enhanced employee loyalty;</a:t>
            </a:r>
            <a:endParaRPr lang="en-US" sz="2200" dirty="0"/>
          </a:p>
          <a:p>
            <a:pPr marL="342900" indent="-342900">
              <a:buClr>
                <a:schemeClr val="accent1"/>
              </a:buClr>
              <a:buFont typeface="Arial" panose="020B0604020202020204" pitchFamily="34" charset="0"/>
              <a:buChar char="•"/>
            </a:pPr>
            <a:r>
              <a:rPr lang="en-US" sz="2200" u="sng" dirty="0">
                <a:solidFill>
                  <a:srgbClr val="008FAE"/>
                </a:solidFill>
              </a:rPr>
              <a:t>Carried interest</a:t>
            </a:r>
            <a:r>
              <a:rPr lang="en-US" sz="2200" dirty="0">
                <a:solidFill>
                  <a:srgbClr val="008FAE"/>
                </a:solidFill>
              </a:rPr>
              <a:t>: </a:t>
            </a:r>
            <a:r>
              <a:rPr lang="en-US" sz="2200" dirty="0"/>
              <a:t>analysis of the current regime in order to determine whether improvements are required (notably by </a:t>
            </a:r>
            <a:r>
              <a:rPr lang="en-US" sz="2200" dirty="0" smtClean="0"/>
              <a:t>expanding </a:t>
            </a:r>
            <a:r>
              <a:rPr lang="en-US" sz="2200" dirty="0"/>
              <a:t>the scope </a:t>
            </a:r>
            <a:r>
              <a:rPr lang="en-US" sz="2200" dirty="0" smtClean="0"/>
              <a:t>in order to attract more “front office” functions) </a:t>
            </a:r>
            <a:r>
              <a:rPr lang="en-US" sz="2200" dirty="0"/>
              <a:t>;</a:t>
            </a:r>
          </a:p>
          <a:p>
            <a:pPr marL="342900" indent="-342900">
              <a:buClr>
                <a:schemeClr val="accent1"/>
              </a:buClr>
              <a:buFont typeface="Arial" panose="020B0604020202020204" pitchFamily="34" charset="0"/>
              <a:buChar char="•"/>
            </a:pPr>
            <a:r>
              <a:rPr lang="en-US" sz="2200" u="sng" dirty="0" err="1" smtClean="0">
                <a:solidFill>
                  <a:srgbClr val="008FAE"/>
                </a:solidFill>
              </a:rPr>
              <a:t>Impatriates</a:t>
            </a:r>
            <a:r>
              <a:rPr lang="en-US" sz="2200" dirty="0" smtClean="0">
                <a:solidFill>
                  <a:srgbClr val="008FAE"/>
                </a:solidFill>
              </a:rPr>
              <a:t>: </a:t>
            </a:r>
            <a:r>
              <a:rPr lang="en-US" sz="2200" dirty="0"/>
              <a:t>replace the circular by a law;</a:t>
            </a:r>
          </a:p>
          <a:p>
            <a:pPr marL="342900" indent="-342900">
              <a:buClr>
                <a:schemeClr val="accent1"/>
              </a:buClr>
              <a:buFont typeface="Arial" panose="020B0604020202020204" pitchFamily="34" charset="0"/>
              <a:buChar char="•"/>
            </a:pPr>
            <a:r>
              <a:rPr lang="en-US" sz="2200" u="sng" dirty="0">
                <a:solidFill>
                  <a:srgbClr val="008FAE"/>
                </a:solidFill>
              </a:rPr>
              <a:t>Benefits in kind</a:t>
            </a:r>
            <a:r>
              <a:rPr lang="en-US" sz="2200" dirty="0">
                <a:solidFill>
                  <a:srgbClr val="008FAE"/>
                </a:solidFill>
              </a:rPr>
              <a:t>:</a:t>
            </a:r>
            <a:r>
              <a:rPr lang="en-US" sz="2200" dirty="0"/>
              <a:t> introduction of lump sum exempt amounts and</a:t>
            </a:r>
            <a:r>
              <a:rPr lang="en-US" sz="2200" dirty="0">
                <a:solidFill>
                  <a:srgbClr val="FF0000"/>
                </a:solidFill>
              </a:rPr>
              <a:t> </a:t>
            </a:r>
            <a:r>
              <a:rPr lang="en-US" sz="2200" dirty="0" err="1"/>
              <a:t>modernisation</a:t>
            </a:r>
            <a:r>
              <a:rPr lang="en-US" sz="2200" dirty="0"/>
              <a:t> of the lunch voucher regime,</a:t>
            </a:r>
          </a:p>
          <a:p>
            <a:r>
              <a:rPr lang="en-US" sz="2400" dirty="0"/>
              <a:t> </a:t>
            </a:r>
          </a:p>
          <a:p>
            <a:pPr marL="628650" lvl="1" indent="-171450">
              <a:buFont typeface="Arial" panose="020B0604020202020204" pitchFamily="34" charset="0"/>
              <a:buChar char="•"/>
            </a:pPr>
            <a:endParaRPr lang="fr-BE" sz="2400" dirty="0"/>
          </a:p>
        </p:txBody>
      </p:sp>
      <p:pic>
        <p:nvPicPr>
          <p:cNvPr id="9" name="Picture 2" descr="https://www.tributum.be/media/iStock_000015431097XSmall1.jpg">
            <a:extLst>
              <a:ext uri="{FF2B5EF4-FFF2-40B4-BE49-F238E27FC236}">
                <a16:creationId xmlns:a16="http://schemas.microsoft.com/office/drawing/2014/main" xmlns="" id="{6D0DAC5F-5BD4-46A6-8F14-504052438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2318338"/>
            <a:ext cx="2030957" cy="202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147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marL="0" indent="0"/>
            <a:r>
              <a:rPr lang="fr-BE" cap="all" dirty="0"/>
              <a:t>Key </a:t>
            </a:r>
            <a:r>
              <a:rPr lang="fr-BE" cap="all" dirty="0" err="1"/>
              <a:t>measures</a:t>
            </a:r>
            <a:endParaRPr lang="x-none" cap="all" dirty="0"/>
          </a:p>
        </p:txBody>
      </p:sp>
      <p:sp>
        <p:nvSpPr>
          <p:cNvPr id="6" name="Text Placeholder 5"/>
          <p:cNvSpPr>
            <a:spLocks noGrp="1"/>
          </p:cNvSpPr>
          <p:nvPr>
            <p:ph type="body" sz="quarter" idx="13"/>
          </p:nvPr>
        </p:nvSpPr>
        <p:spPr/>
        <p:txBody>
          <a:bodyPr/>
          <a:lstStyle/>
          <a:p>
            <a:r>
              <a:rPr lang="fr-BE" dirty="0"/>
              <a:t>01</a:t>
            </a:r>
          </a:p>
        </p:txBody>
      </p:sp>
      <p:sp>
        <p:nvSpPr>
          <p:cNvPr id="5" name="Text Placeholder 4"/>
          <p:cNvSpPr>
            <a:spLocks noGrp="1"/>
          </p:cNvSpPr>
          <p:nvPr>
            <p:ph type="body" sz="quarter" idx="10"/>
          </p:nvPr>
        </p:nvSpPr>
        <p:spPr>
          <a:xfrm>
            <a:off x="369832" y="1164485"/>
            <a:ext cx="6316718" cy="4330541"/>
          </a:xfrm>
        </p:spPr>
        <p:txBody>
          <a:bodyPr>
            <a:normAutofit fontScale="92500" lnSpcReduction="10000"/>
          </a:bodyPr>
          <a:lstStyle/>
          <a:p>
            <a:pPr>
              <a:lnSpc>
                <a:spcPct val="110000"/>
              </a:lnSpc>
            </a:pPr>
            <a:r>
              <a:rPr lang="en-US" sz="2400" b="1" dirty="0" smtClean="0">
                <a:solidFill>
                  <a:srgbClr val="008FAE"/>
                </a:solidFill>
              </a:rPr>
              <a:t>Individuals: </a:t>
            </a:r>
            <a:r>
              <a:rPr lang="en-US" sz="2400" b="1" dirty="0">
                <a:solidFill>
                  <a:srgbClr val="008FAE"/>
                </a:solidFill>
              </a:rPr>
              <a:t>other tax measures</a:t>
            </a:r>
          </a:p>
          <a:p>
            <a:endParaRPr lang="en-US" sz="2400" u="sng" dirty="0"/>
          </a:p>
          <a:p>
            <a:pPr marL="342900" indent="-342900">
              <a:buClr>
                <a:schemeClr val="accent1"/>
              </a:buClr>
              <a:buFont typeface="Arial" panose="020B0604020202020204" pitchFamily="34" charset="0"/>
              <a:buChar char="•"/>
            </a:pPr>
            <a:r>
              <a:rPr lang="en-US" sz="2200" u="sng" dirty="0">
                <a:solidFill>
                  <a:srgbClr val="008FAE"/>
                </a:solidFill>
              </a:rPr>
              <a:t>Ecological taxation</a:t>
            </a:r>
            <a:r>
              <a:rPr lang="en-US" sz="2200" dirty="0">
                <a:solidFill>
                  <a:srgbClr val="008FAE"/>
                </a:solidFill>
              </a:rPr>
              <a:t>: </a:t>
            </a:r>
          </a:p>
          <a:p>
            <a:pPr marL="800100" lvl="1" indent="-342900">
              <a:buClr>
                <a:schemeClr val="accent1"/>
              </a:buClr>
              <a:buFont typeface="Wingdings" panose="05000000000000000000" pitchFamily="2" charset="2"/>
              <a:buChar char="Ø"/>
            </a:pPr>
            <a:r>
              <a:rPr lang="en-US" sz="2200" dirty="0"/>
              <a:t>Further encourage </a:t>
            </a:r>
            <a:r>
              <a:rPr lang="en-US" sz="2200" dirty="0" smtClean="0"/>
              <a:t>the use </a:t>
            </a:r>
            <a:r>
              <a:rPr lang="en-US" sz="2200" dirty="0"/>
              <a:t>of cars with zero or low emissions through </a:t>
            </a:r>
            <a:r>
              <a:rPr lang="en-US" sz="2200" dirty="0" smtClean="0"/>
              <a:t>introduction of appropriate tax </a:t>
            </a:r>
            <a:r>
              <a:rPr lang="en-US" sz="2200" dirty="0"/>
              <a:t>measures; </a:t>
            </a:r>
          </a:p>
          <a:p>
            <a:pPr marL="800100" lvl="1" indent="-342900">
              <a:buClr>
                <a:schemeClr val="accent1"/>
              </a:buClr>
              <a:buFont typeface="Wingdings" panose="05000000000000000000" pitchFamily="2" charset="2"/>
              <a:buChar char="Ø"/>
            </a:pPr>
            <a:r>
              <a:rPr lang="en-US" sz="2200" dirty="0" smtClean="0"/>
              <a:t>Home </a:t>
            </a:r>
            <a:r>
              <a:rPr lang="en-US" sz="2200" dirty="0"/>
              <a:t>working: </a:t>
            </a:r>
            <a:r>
              <a:rPr lang="en-US" sz="2200" dirty="0" smtClean="0"/>
              <a:t>negotiations with </a:t>
            </a:r>
            <a:r>
              <a:rPr lang="en-US" sz="2200" dirty="0"/>
              <a:t>Belgium, </a:t>
            </a:r>
            <a:r>
              <a:rPr lang="en-US" sz="2200" dirty="0" smtClean="0"/>
              <a:t>France </a:t>
            </a:r>
            <a:r>
              <a:rPr lang="en-US" sz="2200" dirty="0"/>
              <a:t>and Germany to find an appropriate tax treatment, which will ameliorate home </a:t>
            </a:r>
            <a:r>
              <a:rPr lang="en-US" sz="2200" dirty="0" err="1" smtClean="0"/>
              <a:t>home</a:t>
            </a:r>
            <a:r>
              <a:rPr lang="en-US" sz="2200" dirty="0" smtClean="0"/>
              <a:t> working opportunitie</a:t>
            </a:r>
            <a:r>
              <a:rPr lang="en-US" sz="2200" dirty="0" smtClean="0"/>
              <a:t>s </a:t>
            </a:r>
            <a:r>
              <a:rPr lang="en-US" sz="2200" dirty="0" smtClean="0"/>
              <a:t>for </a:t>
            </a:r>
            <a:r>
              <a:rPr lang="en-US" sz="2200" dirty="0"/>
              <a:t>frontier workers.</a:t>
            </a:r>
          </a:p>
          <a:p>
            <a:pPr marL="342900" indent="-342900">
              <a:buClr>
                <a:schemeClr val="accent1"/>
              </a:buClr>
              <a:buFont typeface="Arial" panose="020B0604020202020204" pitchFamily="34" charset="0"/>
              <a:buChar char="•"/>
            </a:pPr>
            <a:r>
              <a:rPr lang="en-US" sz="2200" u="sng" dirty="0" smtClean="0">
                <a:solidFill>
                  <a:srgbClr val="008FAE"/>
                </a:solidFill>
              </a:rPr>
              <a:t>Innovative </a:t>
            </a:r>
            <a:r>
              <a:rPr lang="en-US" sz="2200" u="sng" dirty="0">
                <a:solidFill>
                  <a:srgbClr val="008FAE"/>
                </a:solidFill>
              </a:rPr>
              <a:t>companies</a:t>
            </a:r>
            <a:r>
              <a:rPr lang="en-US" sz="2200" dirty="0">
                <a:solidFill>
                  <a:srgbClr val="008FAE"/>
                </a:solidFill>
              </a:rPr>
              <a:t>:</a:t>
            </a:r>
            <a:r>
              <a:rPr lang="en-US" sz="2200" dirty="0"/>
              <a:t> tax measures to increase investments made by individuals in </a:t>
            </a:r>
            <a:r>
              <a:rPr lang="en-US" sz="2200" dirty="0" smtClean="0"/>
              <a:t>innovative </a:t>
            </a:r>
            <a:r>
              <a:rPr lang="en-US" sz="2200" dirty="0"/>
              <a:t>companies.</a:t>
            </a:r>
          </a:p>
          <a:p>
            <a:pPr marL="342900" indent="-342900">
              <a:buClr>
                <a:schemeClr val="accent1"/>
              </a:buClr>
              <a:buFont typeface="Arial" panose="020B0604020202020204" pitchFamily="34" charset="0"/>
              <a:buChar char="•"/>
            </a:pPr>
            <a:r>
              <a:rPr lang="en-US" sz="2200" u="sng" dirty="0">
                <a:solidFill>
                  <a:srgbClr val="008FAE"/>
                </a:solidFill>
              </a:rPr>
              <a:t>Accommodation</a:t>
            </a:r>
            <a:r>
              <a:rPr lang="en-US" sz="2200" dirty="0">
                <a:solidFill>
                  <a:srgbClr val="008FAE"/>
                </a:solidFill>
              </a:rPr>
              <a:t>: </a:t>
            </a:r>
            <a:r>
              <a:rPr lang="en-US" sz="2200" dirty="0"/>
              <a:t>increase </a:t>
            </a:r>
            <a:r>
              <a:rPr lang="en-US" sz="2200" dirty="0" smtClean="0"/>
              <a:t>the tax </a:t>
            </a:r>
            <a:r>
              <a:rPr lang="en-US" sz="2200" dirty="0"/>
              <a:t>credit for an amount of EUR 20,000 on </a:t>
            </a:r>
            <a:r>
              <a:rPr lang="en-US" sz="2200" dirty="0" smtClean="0"/>
              <a:t>stamp duties.</a:t>
            </a:r>
            <a:endParaRPr lang="en-US" sz="2200" dirty="0"/>
          </a:p>
        </p:txBody>
      </p:sp>
      <p:pic>
        <p:nvPicPr>
          <p:cNvPr id="3" name="Picture 2" descr="A close up of a green leaf&#10;&#10;Description automatically generated">
            <a:extLst>
              <a:ext uri="{FF2B5EF4-FFF2-40B4-BE49-F238E27FC236}">
                <a16:creationId xmlns:a16="http://schemas.microsoft.com/office/drawing/2014/main" xmlns="" id="{2516508F-9162-415C-8C82-B70DC807EF2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543676" y="2624905"/>
            <a:ext cx="2255520" cy="1409700"/>
          </a:xfrm>
          <a:prstGeom prst="rect">
            <a:avLst/>
          </a:prstGeom>
        </p:spPr>
      </p:pic>
    </p:spTree>
    <p:extLst>
      <p:ext uri="{BB962C8B-B14F-4D97-AF65-F5344CB8AC3E}">
        <p14:creationId xmlns:p14="http://schemas.microsoft.com/office/powerpoint/2010/main" val="3653021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marL="0" indent="0"/>
            <a:r>
              <a:rPr lang="fr-BE" cap="all" dirty="0"/>
              <a:t>Key </a:t>
            </a:r>
            <a:r>
              <a:rPr lang="fr-BE" cap="all" dirty="0" err="1"/>
              <a:t>measures</a:t>
            </a:r>
            <a:endParaRPr lang="x-none" cap="all" dirty="0"/>
          </a:p>
        </p:txBody>
      </p:sp>
      <p:sp>
        <p:nvSpPr>
          <p:cNvPr id="6" name="Text Placeholder 5"/>
          <p:cNvSpPr>
            <a:spLocks noGrp="1"/>
          </p:cNvSpPr>
          <p:nvPr>
            <p:ph type="body" sz="quarter" idx="13"/>
          </p:nvPr>
        </p:nvSpPr>
        <p:spPr/>
        <p:txBody>
          <a:bodyPr/>
          <a:lstStyle/>
          <a:p>
            <a:r>
              <a:rPr lang="fr-BE" dirty="0"/>
              <a:t>01</a:t>
            </a:r>
          </a:p>
        </p:txBody>
      </p:sp>
      <p:sp>
        <p:nvSpPr>
          <p:cNvPr id="5" name="Text Placeholder 4"/>
          <p:cNvSpPr>
            <a:spLocks noGrp="1"/>
          </p:cNvSpPr>
          <p:nvPr>
            <p:ph type="body" sz="quarter" idx="10"/>
          </p:nvPr>
        </p:nvSpPr>
        <p:spPr>
          <a:xfrm>
            <a:off x="369832" y="1164485"/>
            <a:ext cx="6316718" cy="4330541"/>
          </a:xfrm>
        </p:spPr>
        <p:txBody>
          <a:bodyPr>
            <a:normAutofit/>
          </a:bodyPr>
          <a:lstStyle/>
          <a:p>
            <a:pPr>
              <a:lnSpc>
                <a:spcPct val="110000"/>
              </a:lnSpc>
            </a:pPr>
            <a:r>
              <a:rPr lang="en-US" sz="2200" b="1" dirty="0">
                <a:solidFill>
                  <a:srgbClr val="008FAE"/>
                </a:solidFill>
              </a:rPr>
              <a:t>Companies: </a:t>
            </a:r>
            <a:r>
              <a:rPr lang="en-US" sz="2200" b="1" dirty="0" smtClean="0">
                <a:solidFill>
                  <a:srgbClr val="008FAE"/>
                </a:solidFill>
              </a:rPr>
              <a:t>tax measures </a:t>
            </a:r>
            <a:r>
              <a:rPr lang="en-US" sz="2200" b="1" dirty="0">
                <a:solidFill>
                  <a:srgbClr val="008FAE"/>
                </a:solidFill>
              </a:rPr>
              <a:t>for funds</a:t>
            </a:r>
          </a:p>
          <a:p>
            <a:pPr>
              <a:lnSpc>
                <a:spcPct val="110000"/>
              </a:lnSpc>
            </a:pPr>
            <a:endParaRPr lang="en-US" sz="2000" u="sng" dirty="0"/>
          </a:p>
          <a:p>
            <a:pPr marL="171450" indent="-171450">
              <a:buClr>
                <a:schemeClr val="accent1"/>
              </a:buClr>
              <a:buFont typeface="Arial" panose="020B0604020202020204" pitchFamily="34" charset="0"/>
              <a:buChar char="•"/>
            </a:pPr>
            <a:r>
              <a:rPr lang="en-US" sz="2000" dirty="0"/>
              <a:t>No increase of </a:t>
            </a:r>
            <a:r>
              <a:rPr lang="en-US" sz="2000" u="sng" dirty="0"/>
              <a:t>the subscription tax</a:t>
            </a:r>
            <a:r>
              <a:rPr lang="en-US" sz="2000" dirty="0"/>
              <a:t>.</a:t>
            </a:r>
            <a:endParaRPr lang="en-US" sz="2000" u="sng" dirty="0"/>
          </a:p>
          <a:p>
            <a:pPr marL="171450" indent="-171450">
              <a:buClr>
                <a:schemeClr val="accent1"/>
              </a:buClr>
              <a:buFont typeface="Arial" panose="020B0604020202020204" pitchFamily="34" charset="0"/>
              <a:buChar char="•"/>
            </a:pPr>
            <a:endParaRPr lang="en-US" sz="2000" dirty="0"/>
          </a:p>
          <a:p>
            <a:pPr marL="171450" indent="-171450">
              <a:buClr>
                <a:schemeClr val="accent1"/>
              </a:buClr>
              <a:buFont typeface="Arial" panose="020B0604020202020204" pitchFamily="34" charset="0"/>
              <a:buChar char="•"/>
            </a:pPr>
            <a:r>
              <a:rPr lang="en-US" sz="2000" dirty="0"/>
              <a:t>Tax measures for </a:t>
            </a:r>
            <a:r>
              <a:rPr lang="en-US" sz="2000" u="sng" dirty="0" smtClean="0"/>
              <a:t>sustainable and socially responsible </a:t>
            </a:r>
            <a:r>
              <a:rPr lang="en-US" sz="2000" u="sng" dirty="0"/>
              <a:t>investment </a:t>
            </a:r>
            <a:r>
              <a:rPr lang="en-US" sz="2000" u="sng" dirty="0" smtClean="0"/>
              <a:t>funds</a:t>
            </a:r>
            <a:endParaRPr lang="en-US" sz="2000" u="sng" dirty="0"/>
          </a:p>
          <a:p>
            <a:pPr marL="171450" indent="-171450">
              <a:buClr>
                <a:schemeClr val="accent1"/>
              </a:buClr>
              <a:buFont typeface="Arial" panose="020B0604020202020204" pitchFamily="34" charset="0"/>
              <a:buChar char="•"/>
            </a:pPr>
            <a:endParaRPr lang="en-US" sz="2000" dirty="0"/>
          </a:p>
          <a:p>
            <a:pPr marL="171450" indent="-171450">
              <a:buClr>
                <a:schemeClr val="accent1"/>
              </a:buClr>
              <a:buFont typeface="Arial" panose="020B0604020202020204" pitchFamily="34" charset="0"/>
              <a:buChar char="•"/>
            </a:pPr>
            <a:r>
              <a:rPr lang="en-US" sz="2000" dirty="0"/>
              <a:t>Measures </a:t>
            </a:r>
            <a:r>
              <a:rPr lang="en-US" sz="2000" dirty="0" smtClean="0"/>
              <a:t>to</a:t>
            </a:r>
            <a:r>
              <a:rPr lang="en-US" sz="2000" dirty="0" smtClean="0"/>
              <a:t> </a:t>
            </a:r>
            <a:r>
              <a:rPr lang="en-US" sz="2000" dirty="0"/>
              <a:t>counteract </a:t>
            </a:r>
            <a:r>
              <a:rPr lang="en-US" sz="2000" dirty="0" smtClean="0"/>
              <a:t>abuse </a:t>
            </a:r>
            <a:r>
              <a:rPr lang="en-US" sz="2000" u="sng" dirty="0"/>
              <a:t>resulting from the </a:t>
            </a:r>
            <a:r>
              <a:rPr lang="en-US" sz="2000" u="sng" dirty="0" smtClean="0"/>
              <a:t>use </a:t>
            </a:r>
            <a:r>
              <a:rPr lang="en-US" sz="2000" u="sng" dirty="0"/>
              <a:t>of the applicable tax system for </a:t>
            </a:r>
            <a:r>
              <a:rPr lang="en-US" sz="2000" u="sng" dirty="0" smtClean="0"/>
              <a:t>SICAV-SIFs </a:t>
            </a:r>
            <a:r>
              <a:rPr lang="en-US" sz="2000" u="sng" dirty="0"/>
              <a:t>in the Luxembourg real estate sector</a:t>
            </a:r>
            <a:endParaRPr lang="en-US" sz="2000" dirty="0"/>
          </a:p>
        </p:txBody>
      </p:sp>
      <p:pic>
        <p:nvPicPr>
          <p:cNvPr id="3076" name="Picture 4" descr="https://images.livemint.com/rf/Image-621x414/LiveMint/Period2/2018/09/18/Photos/Processed/Mint30.jpg">
            <a:extLst>
              <a:ext uri="{FF2B5EF4-FFF2-40B4-BE49-F238E27FC236}">
                <a16:creationId xmlns:a16="http://schemas.microsoft.com/office/drawing/2014/main" xmlns="" id="{C456DD0C-3737-4D25-A8AF-BD24BB005C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4722" y="2722563"/>
            <a:ext cx="2119311" cy="14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236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marL="0" indent="0"/>
            <a:r>
              <a:rPr lang="fr-BE" cap="all" dirty="0"/>
              <a:t>Key </a:t>
            </a:r>
            <a:r>
              <a:rPr lang="fr-BE" cap="all" dirty="0" err="1"/>
              <a:t>measures</a:t>
            </a:r>
            <a:endParaRPr lang="x-none" cap="all" dirty="0"/>
          </a:p>
        </p:txBody>
      </p:sp>
      <p:sp>
        <p:nvSpPr>
          <p:cNvPr id="6" name="Text Placeholder 5"/>
          <p:cNvSpPr>
            <a:spLocks noGrp="1"/>
          </p:cNvSpPr>
          <p:nvPr>
            <p:ph type="body" sz="quarter" idx="13"/>
          </p:nvPr>
        </p:nvSpPr>
        <p:spPr/>
        <p:txBody>
          <a:bodyPr/>
          <a:lstStyle/>
          <a:p>
            <a:r>
              <a:rPr lang="fr-BE" dirty="0"/>
              <a:t>01</a:t>
            </a:r>
          </a:p>
        </p:txBody>
      </p:sp>
      <p:sp>
        <p:nvSpPr>
          <p:cNvPr id="5" name="Text Placeholder 4"/>
          <p:cNvSpPr>
            <a:spLocks noGrp="1"/>
          </p:cNvSpPr>
          <p:nvPr>
            <p:ph type="body" sz="quarter" idx="10"/>
          </p:nvPr>
        </p:nvSpPr>
        <p:spPr>
          <a:xfrm>
            <a:off x="369832" y="1164485"/>
            <a:ext cx="6316718" cy="4330541"/>
          </a:xfrm>
        </p:spPr>
        <p:txBody>
          <a:bodyPr>
            <a:normAutofit/>
          </a:bodyPr>
          <a:lstStyle/>
          <a:p>
            <a:pPr>
              <a:lnSpc>
                <a:spcPct val="110000"/>
              </a:lnSpc>
            </a:pPr>
            <a:r>
              <a:rPr lang="fr-BE" sz="2200" b="1" dirty="0">
                <a:solidFill>
                  <a:srgbClr val="008FAE"/>
                </a:solidFill>
              </a:rPr>
              <a:t>Real </a:t>
            </a:r>
            <a:r>
              <a:rPr lang="fr-BE" sz="2200" b="1" dirty="0" err="1">
                <a:solidFill>
                  <a:srgbClr val="008FAE"/>
                </a:solidFill>
              </a:rPr>
              <a:t>Estate</a:t>
            </a:r>
            <a:endParaRPr lang="fr-BE" sz="2200" b="1" dirty="0">
              <a:solidFill>
                <a:srgbClr val="008FAE"/>
              </a:solidFill>
            </a:endParaRPr>
          </a:p>
          <a:p>
            <a:pPr marL="342900" indent="-342900">
              <a:buFont typeface="Arial" panose="020B0604020202020204" pitchFamily="34" charset="0"/>
              <a:buChar char="•"/>
            </a:pPr>
            <a:endParaRPr lang="fr-BE" sz="2400" u="sng" dirty="0"/>
          </a:p>
          <a:p>
            <a:pPr marL="171450" indent="-171450">
              <a:buClr>
                <a:schemeClr val="accent1"/>
              </a:buClr>
              <a:buFont typeface="Arial" panose="020B0604020202020204" pitchFamily="34" charset="0"/>
              <a:buChar char="•"/>
            </a:pPr>
            <a:r>
              <a:rPr lang="en-US" sz="2000" u="sng" dirty="0"/>
              <a:t>Property Tax </a:t>
            </a:r>
            <a:r>
              <a:rPr lang="en-US" sz="2000" u="sng" dirty="0" smtClean="0"/>
              <a:t>Reform</a:t>
            </a:r>
            <a:r>
              <a:rPr lang="en-US" sz="2000" dirty="0" smtClean="0"/>
              <a:t>; </a:t>
            </a:r>
            <a:endParaRPr lang="en-US" sz="2000" dirty="0"/>
          </a:p>
          <a:p>
            <a:pPr marL="171450" indent="-171450">
              <a:buClr>
                <a:schemeClr val="accent1"/>
              </a:buClr>
              <a:buFont typeface="Arial" panose="020B0604020202020204" pitchFamily="34" charset="0"/>
              <a:buChar char="•"/>
            </a:pPr>
            <a:r>
              <a:rPr lang="en-US" sz="2000" dirty="0"/>
              <a:t>Increase of the </a:t>
            </a:r>
            <a:r>
              <a:rPr lang="en-US" sz="2000" u="sng" dirty="0"/>
              <a:t>tax credit regarding the </a:t>
            </a:r>
            <a:r>
              <a:rPr lang="lb-LU" sz="2000" u="sng" dirty="0" smtClean="0"/>
              <a:t>stamp duty </a:t>
            </a:r>
            <a:r>
              <a:rPr lang="fr-BE" sz="2000" u="sng" dirty="0" smtClean="0"/>
              <a:t>for </a:t>
            </a:r>
            <a:r>
              <a:rPr lang="fr-BE" sz="2000" u="sng" dirty="0"/>
              <a:t>first </a:t>
            </a:r>
            <a:r>
              <a:rPr lang="en-US" sz="2000" u="sng" dirty="0"/>
              <a:t>property </a:t>
            </a:r>
            <a:r>
              <a:rPr lang="en-US" sz="2000" u="sng" dirty="0" smtClean="0"/>
              <a:t>acquisitions</a:t>
            </a:r>
            <a:r>
              <a:rPr lang="en-US" sz="2000" dirty="0" smtClean="0"/>
              <a:t> </a:t>
            </a:r>
            <a:r>
              <a:rPr lang="fr-FR" sz="2000" dirty="0"/>
              <a:t>(« </a:t>
            </a:r>
            <a:r>
              <a:rPr lang="fr-FR" sz="2000" dirty="0" err="1"/>
              <a:t>Bëllegen</a:t>
            </a:r>
            <a:r>
              <a:rPr lang="fr-FR" sz="2000" dirty="0"/>
              <a:t> Akt ») </a:t>
            </a:r>
            <a:r>
              <a:rPr lang="en-US" sz="2000" dirty="0"/>
              <a:t>according to the </a:t>
            </a:r>
            <a:r>
              <a:rPr lang="en-US" sz="2000"/>
              <a:t>number </a:t>
            </a:r>
            <a:r>
              <a:rPr lang="en-US" sz="2000" smtClean="0"/>
              <a:t>of </a:t>
            </a:r>
            <a:r>
              <a:rPr lang="en-US" sz="2000" dirty="0"/>
              <a:t>children in the household </a:t>
            </a:r>
            <a:r>
              <a:rPr lang="fr-FR" sz="2000" dirty="0"/>
              <a:t>;</a:t>
            </a:r>
          </a:p>
          <a:p>
            <a:pPr marL="171450" indent="-171450">
              <a:buClr>
                <a:schemeClr val="accent1"/>
              </a:buClr>
              <a:buFont typeface="Arial" panose="020B0604020202020204" pitchFamily="34" charset="0"/>
              <a:buChar char="•"/>
            </a:pPr>
            <a:r>
              <a:rPr lang="en-US" sz="2000" dirty="0" smtClean="0"/>
              <a:t>Possible </a:t>
            </a:r>
            <a:r>
              <a:rPr lang="en-US" sz="2000" dirty="0"/>
              <a:t>increase of the maximum amount for which the super-reduced VAT rate of 3% is applicable in case of </a:t>
            </a:r>
            <a:r>
              <a:rPr lang="en-US" sz="2000" u="sng" dirty="0"/>
              <a:t>accommodation</a:t>
            </a:r>
            <a:r>
              <a:rPr lang="en-US" sz="2000" dirty="0"/>
              <a:t>.</a:t>
            </a:r>
          </a:p>
        </p:txBody>
      </p:sp>
      <p:pic>
        <p:nvPicPr>
          <p:cNvPr id="1026" name="Picture 2" descr="https://encrypted-tbn0.gstatic.com/images?q=tbn%3AANd9GcRjY4NiwuDvLzJ_7gXUq3tJSuXpBXHYjCUMAfU4TEvVfxTeW2X4">
            <a:extLst>
              <a:ext uri="{FF2B5EF4-FFF2-40B4-BE49-F238E27FC236}">
                <a16:creationId xmlns:a16="http://schemas.microsoft.com/office/drawing/2014/main" xmlns="" id="{07C393B3-4312-4C85-B36A-99E8BB17E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13" y="23574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72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212669" y="250523"/>
            <a:ext cx="7661365" cy="482600"/>
          </a:xfrm>
        </p:spPr>
        <p:txBody>
          <a:bodyPr/>
          <a:lstStyle/>
          <a:p>
            <a:pPr marL="0" indent="0"/>
            <a:r>
              <a:rPr lang="en-US" cap="all" dirty="0" smtClean="0"/>
              <a:t>Current state of play</a:t>
            </a:r>
            <a:endParaRPr lang="en-US" cap="all" dirty="0"/>
          </a:p>
        </p:txBody>
      </p:sp>
      <p:sp>
        <p:nvSpPr>
          <p:cNvPr id="3" name="Text Placeholder 2"/>
          <p:cNvSpPr>
            <a:spLocks noGrp="1"/>
          </p:cNvSpPr>
          <p:nvPr>
            <p:ph type="body" sz="quarter" idx="13"/>
          </p:nvPr>
        </p:nvSpPr>
        <p:spPr/>
        <p:txBody>
          <a:bodyPr/>
          <a:lstStyle/>
          <a:p>
            <a:r>
              <a:rPr lang="fr-BE" dirty="0"/>
              <a:t>02</a:t>
            </a:r>
          </a:p>
        </p:txBody>
      </p:sp>
      <p:graphicFrame>
        <p:nvGraphicFramePr>
          <p:cNvPr id="8" name="Table 7">
            <a:extLst>
              <a:ext uri="{FF2B5EF4-FFF2-40B4-BE49-F238E27FC236}">
                <a16:creationId xmlns:a16="http://schemas.microsoft.com/office/drawing/2014/main" xmlns="" id="{859B30DD-9B78-4F52-A0C1-E367A0D0328B}"/>
              </a:ext>
            </a:extLst>
          </p:cNvPr>
          <p:cNvGraphicFramePr>
            <a:graphicFrameLocks noGrp="1"/>
          </p:cNvGraphicFramePr>
          <p:nvPr>
            <p:extLst>
              <p:ext uri="{D42A27DB-BD31-4B8C-83A1-F6EECF244321}">
                <p14:modId xmlns:p14="http://schemas.microsoft.com/office/powerpoint/2010/main" val="3878363245"/>
              </p:ext>
            </p:extLst>
          </p:nvPr>
        </p:nvGraphicFramePr>
        <p:xfrm>
          <a:off x="969907" y="1161712"/>
          <a:ext cx="7097768" cy="3922300"/>
        </p:xfrm>
        <a:graphic>
          <a:graphicData uri="http://schemas.openxmlformats.org/drawingml/2006/table">
            <a:tbl>
              <a:tblPr firstRow="1" bandRow="1">
                <a:tableStyleId>{5C22544A-7EE6-4342-B048-85BDC9FD1C3A}</a:tableStyleId>
              </a:tblPr>
              <a:tblGrid>
                <a:gridCol w="3548884">
                  <a:extLst>
                    <a:ext uri="{9D8B030D-6E8A-4147-A177-3AD203B41FA5}">
                      <a16:colId xmlns:a16="http://schemas.microsoft.com/office/drawing/2014/main" xmlns="" val="950911003"/>
                    </a:ext>
                  </a:extLst>
                </a:gridCol>
                <a:gridCol w="3548884">
                  <a:extLst>
                    <a:ext uri="{9D8B030D-6E8A-4147-A177-3AD203B41FA5}">
                      <a16:colId xmlns:a16="http://schemas.microsoft.com/office/drawing/2014/main" xmlns="" val="3420043525"/>
                    </a:ext>
                  </a:extLst>
                </a:gridCol>
              </a:tblGrid>
              <a:tr h="392230">
                <a:tc gridSpan="2">
                  <a:txBody>
                    <a:bodyPr/>
                    <a:lstStyle/>
                    <a:p>
                      <a:r>
                        <a:rPr lang="en-US" noProof="0" dirty="0" smtClean="0"/>
                        <a:t>Individuals</a:t>
                      </a:r>
                      <a:endParaRPr lang="en-US" noProof="0" dirty="0"/>
                    </a:p>
                  </a:txBody>
                  <a:tcPr/>
                </a:tc>
                <a:tc hMerge="1">
                  <a:txBody>
                    <a:bodyPr/>
                    <a:lstStyle/>
                    <a:p>
                      <a:endParaRPr lang="en-US" dirty="0"/>
                    </a:p>
                  </a:txBody>
                  <a:tcPr/>
                </a:tc>
                <a:extLst>
                  <a:ext uri="{0D108BD9-81ED-4DB2-BD59-A6C34878D82A}">
                    <a16:rowId xmlns:a16="http://schemas.microsoft.com/office/drawing/2014/main" xmlns="" val="689269377"/>
                  </a:ext>
                </a:extLst>
              </a:tr>
              <a:tr h="392230">
                <a:tc>
                  <a:txBody>
                    <a:bodyPr/>
                    <a:lstStyle/>
                    <a:p>
                      <a:r>
                        <a:rPr lang="en-US" u="none" noProof="0" dirty="0"/>
                        <a:t>Individual taxation</a:t>
                      </a:r>
                    </a:p>
                  </a:txBody>
                  <a:tcPr/>
                </a:tc>
                <a:tc>
                  <a:txBody>
                    <a:bodyPr/>
                    <a:lstStyle/>
                    <a:p>
                      <a:endParaRPr lang="en-US" dirty="0"/>
                    </a:p>
                  </a:txBody>
                  <a:tcPr/>
                </a:tc>
                <a:extLst>
                  <a:ext uri="{0D108BD9-81ED-4DB2-BD59-A6C34878D82A}">
                    <a16:rowId xmlns:a16="http://schemas.microsoft.com/office/drawing/2014/main" xmlns="" val="1128923196"/>
                  </a:ext>
                </a:extLst>
              </a:tr>
              <a:tr h="392230">
                <a:tc>
                  <a:txBody>
                    <a:bodyPr/>
                    <a:lstStyle/>
                    <a:p>
                      <a:pPr marL="0" indent="0">
                        <a:buFont typeface="Arial" panose="020B0604020202020204" pitchFamily="34" charset="0"/>
                        <a:buNone/>
                      </a:pPr>
                      <a:r>
                        <a:rPr lang="en-US" sz="1800" u="none" noProof="0"/>
                        <a:t>Stock-options</a:t>
                      </a:r>
                      <a:endParaRPr lang="en-US" u="none" noProof="0"/>
                    </a:p>
                  </a:txBody>
                  <a:tcPr/>
                </a:tc>
                <a:tc>
                  <a:txBody>
                    <a:bodyPr/>
                    <a:lstStyle/>
                    <a:p>
                      <a:endParaRPr lang="en-US"/>
                    </a:p>
                  </a:txBody>
                  <a:tcPr/>
                </a:tc>
                <a:extLst>
                  <a:ext uri="{0D108BD9-81ED-4DB2-BD59-A6C34878D82A}">
                    <a16:rowId xmlns:a16="http://schemas.microsoft.com/office/drawing/2014/main" xmlns="" val="1263499235"/>
                  </a:ext>
                </a:extLst>
              </a:tr>
              <a:tr h="392230">
                <a:tc>
                  <a:txBody>
                    <a:bodyPr/>
                    <a:lstStyle/>
                    <a:p>
                      <a:r>
                        <a:rPr lang="en-US" sz="1800" u="none" noProof="0" dirty="0"/>
                        <a:t>Employees’ participation</a:t>
                      </a:r>
                      <a:endParaRPr lang="en-US" u="none" noProof="0" dirty="0"/>
                    </a:p>
                  </a:txBody>
                  <a:tcPr/>
                </a:tc>
                <a:tc>
                  <a:txBody>
                    <a:bodyPr/>
                    <a:lstStyle/>
                    <a:p>
                      <a:endParaRPr lang="en-US"/>
                    </a:p>
                  </a:txBody>
                  <a:tcPr/>
                </a:tc>
                <a:extLst>
                  <a:ext uri="{0D108BD9-81ED-4DB2-BD59-A6C34878D82A}">
                    <a16:rowId xmlns:a16="http://schemas.microsoft.com/office/drawing/2014/main" xmlns="" val="3135657095"/>
                  </a:ext>
                </a:extLst>
              </a:tr>
              <a:tr h="392230">
                <a:tc>
                  <a:txBody>
                    <a:bodyPr/>
                    <a:lstStyle/>
                    <a:p>
                      <a:r>
                        <a:rPr lang="en-US" sz="1800" u="none" noProof="0"/>
                        <a:t>Carried interest</a:t>
                      </a:r>
                      <a:endParaRPr lang="en-US" u="none" noProof="0"/>
                    </a:p>
                  </a:txBody>
                  <a:tcPr/>
                </a:tc>
                <a:tc>
                  <a:txBody>
                    <a:bodyPr/>
                    <a:lstStyle/>
                    <a:p>
                      <a:endParaRPr lang="en-US"/>
                    </a:p>
                  </a:txBody>
                  <a:tcPr/>
                </a:tc>
                <a:extLst>
                  <a:ext uri="{0D108BD9-81ED-4DB2-BD59-A6C34878D82A}">
                    <a16:rowId xmlns:a16="http://schemas.microsoft.com/office/drawing/2014/main" xmlns="" val="3320600332"/>
                  </a:ext>
                </a:extLst>
              </a:tr>
              <a:tr h="392230">
                <a:tc>
                  <a:txBody>
                    <a:bodyPr/>
                    <a:lstStyle/>
                    <a:p>
                      <a:r>
                        <a:rPr lang="en-US" sz="1800" u="none" dirty="0" err="1" smtClean="0"/>
                        <a:t>Impatriates</a:t>
                      </a:r>
                      <a:endParaRPr lang="en-US" u="none" noProof="0" dirty="0">
                        <a:solidFill>
                          <a:srgbClr val="FF0000"/>
                        </a:solidFill>
                      </a:endParaRPr>
                    </a:p>
                  </a:txBody>
                  <a:tcPr/>
                </a:tc>
                <a:tc>
                  <a:txBody>
                    <a:bodyPr/>
                    <a:lstStyle/>
                    <a:p>
                      <a:endParaRPr lang="en-US"/>
                    </a:p>
                  </a:txBody>
                  <a:tcPr/>
                </a:tc>
                <a:extLst>
                  <a:ext uri="{0D108BD9-81ED-4DB2-BD59-A6C34878D82A}">
                    <a16:rowId xmlns:a16="http://schemas.microsoft.com/office/drawing/2014/main" xmlns="" val="2846751499"/>
                  </a:ext>
                </a:extLst>
              </a:tr>
              <a:tr h="392230">
                <a:tc>
                  <a:txBody>
                    <a:bodyPr/>
                    <a:lstStyle/>
                    <a:p>
                      <a:r>
                        <a:rPr lang="en-US" u="none" noProof="0" dirty="0"/>
                        <a:t>Benefits in kind</a:t>
                      </a:r>
                    </a:p>
                  </a:txBody>
                  <a:tcPr/>
                </a:tc>
                <a:tc>
                  <a:txBody>
                    <a:bodyPr/>
                    <a:lstStyle/>
                    <a:p>
                      <a:endParaRPr lang="en-US"/>
                    </a:p>
                  </a:txBody>
                  <a:tcPr/>
                </a:tc>
                <a:extLst>
                  <a:ext uri="{0D108BD9-81ED-4DB2-BD59-A6C34878D82A}">
                    <a16:rowId xmlns:a16="http://schemas.microsoft.com/office/drawing/2014/main" xmlns="" val="1366078924"/>
                  </a:ext>
                </a:extLst>
              </a:tr>
              <a:tr h="392230">
                <a:tc>
                  <a:txBody>
                    <a:bodyPr/>
                    <a:lstStyle/>
                    <a:p>
                      <a:r>
                        <a:rPr lang="en-US" noProof="0" dirty="0"/>
                        <a:t>Ecological tax</a:t>
                      </a:r>
                    </a:p>
                  </a:txBody>
                  <a:tcPr/>
                </a:tc>
                <a:tc>
                  <a:txBody>
                    <a:bodyPr/>
                    <a:lstStyle/>
                    <a:p>
                      <a:endParaRPr lang="en-US"/>
                    </a:p>
                  </a:txBody>
                  <a:tcPr/>
                </a:tc>
                <a:extLst>
                  <a:ext uri="{0D108BD9-81ED-4DB2-BD59-A6C34878D82A}">
                    <a16:rowId xmlns:a16="http://schemas.microsoft.com/office/drawing/2014/main" xmlns="" val="2235586230"/>
                  </a:ext>
                </a:extLst>
              </a:tr>
              <a:tr h="392230">
                <a:tc>
                  <a:txBody>
                    <a:bodyPr/>
                    <a:lstStyle/>
                    <a:p>
                      <a:r>
                        <a:rPr lang="en-US" noProof="0" dirty="0"/>
                        <a:t>Home working</a:t>
                      </a:r>
                    </a:p>
                  </a:txBody>
                  <a:tcPr/>
                </a:tc>
                <a:tc>
                  <a:txBody>
                    <a:bodyPr/>
                    <a:lstStyle/>
                    <a:p>
                      <a:endParaRPr lang="en-US"/>
                    </a:p>
                  </a:txBody>
                  <a:tcPr/>
                </a:tc>
                <a:extLst>
                  <a:ext uri="{0D108BD9-81ED-4DB2-BD59-A6C34878D82A}">
                    <a16:rowId xmlns:a16="http://schemas.microsoft.com/office/drawing/2014/main" xmlns="" val="1343562985"/>
                  </a:ext>
                </a:extLst>
              </a:tr>
              <a:tr h="392230">
                <a:tc>
                  <a:txBody>
                    <a:bodyPr/>
                    <a:lstStyle/>
                    <a:p>
                      <a:r>
                        <a:rPr lang="en-US" noProof="0" dirty="0"/>
                        <a:t>Innovative firms</a:t>
                      </a:r>
                    </a:p>
                  </a:txBody>
                  <a:tcPr/>
                </a:tc>
                <a:tc>
                  <a:txBody>
                    <a:bodyPr/>
                    <a:lstStyle/>
                    <a:p>
                      <a:endParaRPr lang="en-US" dirty="0"/>
                    </a:p>
                  </a:txBody>
                  <a:tcPr/>
                </a:tc>
                <a:extLst>
                  <a:ext uri="{0D108BD9-81ED-4DB2-BD59-A6C34878D82A}">
                    <a16:rowId xmlns:a16="http://schemas.microsoft.com/office/drawing/2014/main" xmlns="" val="3723751703"/>
                  </a:ext>
                </a:extLst>
              </a:tr>
            </a:tbl>
          </a:graphicData>
        </a:graphic>
      </p:graphicFrame>
      <p:pic>
        <p:nvPicPr>
          <p:cNvPr id="6146" name="Picture 2" descr="Image result for réflexion&quot;">
            <a:extLst>
              <a:ext uri="{FF2B5EF4-FFF2-40B4-BE49-F238E27FC236}">
                <a16:creationId xmlns:a16="http://schemas.microsoft.com/office/drawing/2014/main" xmlns="" id="{AC16143C-7AE4-4317-9127-73F37804AB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850" y="1543050"/>
            <a:ext cx="3606332" cy="360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486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212669" y="250523"/>
            <a:ext cx="7626531" cy="482600"/>
          </a:xfrm>
        </p:spPr>
        <p:txBody>
          <a:bodyPr/>
          <a:lstStyle/>
          <a:p>
            <a:pPr marL="0" indent="0"/>
            <a:r>
              <a:rPr lang="en-US" cap="all" dirty="0" smtClean="0"/>
              <a:t>Current state of play</a:t>
            </a:r>
            <a:endParaRPr lang="en-US" cap="all" dirty="0"/>
          </a:p>
        </p:txBody>
      </p:sp>
      <p:sp>
        <p:nvSpPr>
          <p:cNvPr id="3" name="Text Placeholder 2"/>
          <p:cNvSpPr>
            <a:spLocks noGrp="1"/>
          </p:cNvSpPr>
          <p:nvPr>
            <p:ph type="body" sz="quarter" idx="13"/>
          </p:nvPr>
        </p:nvSpPr>
        <p:spPr/>
        <p:txBody>
          <a:bodyPr/>
          <a:lstStyle/>
          <a:p>
            <a:r>
              <a:rPr lang="fr-BE" dirty="0"/>
              <a:t>02</a:t>
            </a:r>
          </a:p>
        </p:txBody>
      </p:sp>
      <p:graphicFrame>
        <p:nvGraphicFramePr>
          <p:cNvPr id="8" name="Table 7">
            <a:extLst>
              <a:ext uri="{FF2B5EF4-FFF2-40B4-BE49-F238E27FC236}">
                <a16:creationId xmlns:a16="http://schemas.microsoft.com/office/drawing/2014/main" xmlns="" id="{859B30DD-9B78-4F52-A0C1-E367A0D0328B}"/>
              </a:ext>
            </a:extLst>
          </p:cNvPr>
          <p:cNvGraphicFramePr>
            <a:graphicFrameLocks noGrp="1"/>
          </p:cNvGraphicFramePr>
          <p:nvPr>
            <p:extLst>
              <p:ext uri="{D42A27DB-BD31-4B8C-83A1-F6EECF244321}">
                <p14:modId xmlns:p14="http://schemas.microsoft.com/office/powerpoint/2010/main" val="1532921704"/>
              </p:ext>
            </p:extLst>
          </p:nvPr>
        </p:nvGraphicFramePr>
        <p:xfrm>
          <a:off x="969907" y="1161712"/>
          <a:ext cx="7097768" cy="2849080"/>
        </p:xfrm>
        <a:graphic>
          <a:graphicData uri="http://schemas.openxmlformats.org/drawingml/2006/table">
            <a:tbl>
              <a:tblPr firstRow="1" bandRow="1">
                <a:tableStyleId>{5C22544A-7EE6-4342-B048-85BDC9FD1C3A}</a:tableStyleId>
              </a:tblPr>
              <a:tblGrid>
                <a:gridCol w="3548884">
                  <a:extLst>
                    <a:ext uri="{9D8B030D-6E8A-4147-A177-3AD203B41FA5}">
                      <a16:colId xmlns:a16="http://schemas.microsoft.com/office/drawing/2014/main" xmlns="" val="950911003"/>
                    </a:ext>
                  </a:extLst>
                </a:gridCol>
                <a:gridCol w="3548884">
                  <a:extLst>
                    <a:ext uri="{9D8B030D-6E8A-4147-A177-3AD203B41FA5}">
                      <a16:colId xmlns:a16="http://schemas.microsoft.com/office/drawing/2014/main" xmlns="" val="3420043525"/>
                    </a:ext>
                  </a:extLst>
                </a:gridCol>
              </a:tblGrid>
              <a:tr h="392230">
                <a:tc gridSpan="2">
                  <a:txBody>
                    <a:bodyPr/>
                    <a:lstStyle/>
                    <a:p>
                      <a:r>
                        <a:rPr lang="en-US" noProof="0" dirty="0"/>
                        <a:t>Legal entities</a:t>
                      </a:r>
                    </a:p>
                  </a:txBody>
                  <a:tcPr/>
                </a:tc>
                <a:tc hMerge="1">
                  <a:txBody>
                    <a:bodyPr/>
                    <a:lstStyle/>
                    <a:p>
                      <a:endParaRPr lang="en-US" dirty="0"/>
                    </a:p>
                  </a:txBody>
                  <a:tcPr/>
                </a:tc>
                <a:extLst>
                  <a:ext uri="{0D108BD9-81ED-4DB2-BD59-A6C34878D82A}">
                    <a16:rowId xmlns:a16="http://schemas.microsoft.com/office/drawing/2014/main" xmlns="" val="689269377"/>
                  </a:ext>
                </a:extLst>
              </a:tr>
              <a:tr h="392230">
                <a:tc>
                  <a:txBody>
                    <a:bodyPr/>
                    <a:lstStyle/>
                    <a:p>
                      <a:r>
                        <a:rPr lang="en-US" u="none" noProof="0" dirty="0"/>
                        <a:t>Adaptation of the tax system</a:t>
                      </a:r>
                    </a:p>
                  </a:txBody>
                  <a:tcPr/>
                </a:tc>
                <a:tc>
                  <a:txBody>
                    <a:bodyPr/>
                    <a:lstStyle/>
                    <a:p>
                      <a:r>
                        <a:rPr lang="en-US" noProof="0" dirty="0"/>
                        <a:t>Decrease of the </a:t>
                      </a:r>
                      <a:r>
                        <a:rPr lang="en-US" noProof="0" dirty="0" smtClean="0"/>
                        <a:t>tax rate </a:t>
                      </a:r>
                      <a:r>
                        <a:rPr lang="en-US" noProof="0" dirty="0"/>
                        <a:t>in 2019. What else?</a:t>
                      </a:r>
                    </a:p>
                  </a:txBody>
                  <a:tcPr/>
                </a:tc>
                <a:extLst>
                  <a:ext uri="{0D108BD9-81ED-4DB2-BD59-A6C34878D82A}">
                    <a16:rowId xmlns:a16="http://schemas.microsoft.com/office/drawing/2014/main" xmlns="" val="1128923196"/>
                  </a:ext>
                </a:extLst>
              </a:tr>
              <a:tr h="39223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u="none" dirty="0"/>
                        <a:t>Sustainable investment funds </a:t>
                      </a:r>
                      <a:endParaRPr lang="en-US" u="none" noProof="0" dirty="0"/>
                    </a:p>
                  </a:txBody>
                  <a:tcPr/>
                </a:tc>
                <a:tc>
                  <a:txBody>
                    <a:bodyPr/>
                    <a:lstStyle/>
                    <a:p>
                      <a:r>
                        <a:rPr lang="en-US" noProof="0" dirty="0"/>
                        <a:t>Proposition CSV law (subscription tax of </a:t>
                      </a:r>
                      <a:r>
                        <a:rPr lang="en-US" noProof="0" dirty="0" smtClean="0"/>
                        <a:t>0.01</a:t>
                      </a:r>
                      <a:r>
                        <a:rPr lang="en-US" noProof="0" dirty="0"/>
                        <a:t>%)</a:t>
                      </a:r>
                    </a:p>
                  </a:txBody>
                  <a:tcPr/>
                </a:tc>
                <a:extLst>
                  <a:ext uri="{0D108BD9-81ED-4DB2-BD59-A6C34878D82A}">
                    <a16:rowId xmlns:a16="http://schemas.microsoft.com/office/drawing/2014/main" xmlns="" val="1263499235"/>
                  </a:ext>
                </a:extLst>
              </a:tr>
              <a:tr h="392230">
                <a:tc>
                  <a:txBody>
                    <a:bodyPr/>
                    <a:lstStyle/>
                    <a:p>
                      <a:r>
                        <a:rPr lang="en-US" u="none" noProof="0" dirty="0"/>
                        <a:t>Subscription tax rate</a:t>
                      </a:r>
                    </a:p>
                  </a:txBody>
                  <a:tcPr/>
                </a:tc>
                <a:tc>
                  <a:txBody>
                    <a:bodyPr/>
                    <a:lstStyle/>
                    <a:p>
                      <a:endParaRPr lang="en-US" dirty="0"/>
                    </a:p>
                  </a:txBody>
                  <a:tcPr/>
                </a:tc>
                <a:extLst>
                  <a:ext uri="{0D108BD9-81ED-4DB2-BD59-A6C34878D82A}">
                    <a16:rowId xmlns:a16="http://schemas.microsoft.com/office/drawing/2014/main" xmlns="" val="3135657095"/>
                  </a:ext>
                </a:extLst>
              </a:tr>
              <a:tr h="392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noProof="0" dirty="0"/>
                        <a:t>Simplification of </a:t>
                      </a:r>
                      <a:r>
                        <a:rPr lang="en-US" sz="1800" u="none" noProof="0" dirty="0" smtClean="0"/>
                        <a:t>CIT/MBT </a:t>
                      </a:r>
                      <a:r>
                        <a:rPr lang="en-US" sz="1800" u="none" noProof="0" dirty="0"/>
                        <a:t>rules</a:t>
                      </a:r>
                      <a:endParaRPr lang="en-US" u="none" noProof="0" dirty="0"/>
                    </a:p>
                  </a:txBody>
                  <a:tcPr/>
                </a:tc>
                <a:tc>
                  <a:txBody>
                    <a:bodyPr/>
                    <a:lstStyle/>
                    <a:p>
                      <a:endParaRPr lang="en-US"/>
                    </a:p>
                  </a:txBody>
                  <a:tcPr/>
                </a:tc>
                <a:extLst>
                  <a:ext uri="{0D108BD9-81ED-4DB2-BD59-A6C34878D82A}">
                    <a16:rowId xmlns:a16="http://schemas.microsoft.com/office/drawing/2014/main" xmlns="" val="3320600332"/>
                  </a:ext>
                </a:extLst>
              </a:tr>
              <a:tr h="392230">
                <a:tc>
                  <a:txBody>
                    <a:bodyPr/>
                    <a:lstStyle/>
                    <a:p>
                      <a:r>
                        <a:rPr lang="en-US" u="none" noProof="0" dirty="0"/>
                        <a:t>SICAV-SIFs and real estate sector</a:t>
                      </a:r>
                    </a:p>
                  </a:txBody>
                  <a:tcPr/>
                </a:tc>
                <a:tc>
                  <a:txBody>
                    <a:bodyPr/>
                    <a:lstStyle/>
                    <a:p>
                      <a:endParaRPr lang="en-US" dirty="0"/>
                    </a:p>
                  </a:txBody>
                  <a:tcPr/>
                </a:tc>
                <a:extLst>
                  <a:ext uri="{0D108BD9-81ED-4DB2-BD59-A6C34878D82A}">
                    <a16:rowId xmlns:a16="http://schemas.microsoft.com/office/drawing/2014/main" xmlns="" val="2846751499"/>
                  </a:ext>
                </a:extLst>
              </a:tr>
            </a:tbl>
          </a:graphicData>
        </a:graphic>
      </p:graphicFrame>
      <p:pic>
        <p:nvPicPr>
          <p:cNvPr id="7170" name="Picture 2" descr="Image result for ensemble vide">
            <a:extLst>
              <a:ext uri="{FF2B5EF4-FFF2-40B4-BE49-F238E27FC236}">
                <a16:creationId xmlns:a16="http://schemas.microsoft.com/office/drawing/2014/main" xmlns="" id="{A8C6FB2E-C32B-458E-98E0-F69168A5D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207" y="2931853"/>
            <a:ext cx="1000124" cy="1000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17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212669" y="250523"/>
            <a:ext cx="7739742" cy="482600"/>
          </a:xfrm>
        </p:spPr>
        <p:txBody>
          <a:bodyPr/>
          <a:lstStyle/>
          <a:p>
            <a:pPr marL="0" indent="0"/>
            <a:r>
              <a:rPr lang="en-US" cap="all" dirty="0" smtClean="0"/>
              <a:t>Current state of play</a:t>
            </a:r>
            <a:endParaRPr lang="en-US" cap="all" dirty="0"/>
          </a:p>
        </p:txBody>
      </p:sp>
      <p:sp>
        <p:nvSpPr>
          <p:cNvPr id="3" name="Text Placeholder 2"/>
          <p:cNvSpPr>
            <a:spLocks noGrp="1"/>
          </p:cNvSpPr>
          <p:nvPr>
            <p:ph type="body" sz="quarter" idx="13"/>
          </p:nvPr>
        </p:nvSpPr>
        <p:spPr/>
        <p:txBody>
          <a:bodyPr/>
          <a:lstStyle/>
          <a:p>
            <a:r>
              <a:rPr lang="fr-BE" dirty="0"/>
              <a:t>2</a:t>
            </a:r>
          </a:p>
        </p:txBody>
      </p:sp>
      <p:graphicFrame>
        <p:nvGraphicFramePr>
          <p:cNvPr id="8" name="Table 7">
            <a:extLst>
              <a:ext uri="{FF2B5EF4-FFF2-40B4-BE49-F238E27FC236}">
                <a16:creationId xmlns:a16="http://schemas.microsoft.com/office/drawing/2014/main" xmlns="" id="{859B30DD-9B78-4F52-A0C1-E367A0D0328B}"/>
              </a:ext>
            </a:extLst>
          </p:cNvPr>
          <p:cNvGraphicFramePr>
            <a:graphicFrameLocks noGrp="1"/>
          </p:cNvGraphicFramePr>
          <p:nvPr>
            <p:extLst>
              <p:ext uri="{D42A27DB-BD31-4B8C-83A1-F6EECF244321}">
                <p14:modId xmlns:p14="http://schemas.microsoft.com/office/powerpoint/2010/main" val="2631187529"/>
              </p:ext>
            </p:extLst>
          </p:nvPr>
        </p:nvGraphicFramePr>
        <p:xfrm>
          <a:off x="969907" y="1161712"/>
          <a:ext cx="7097768" cy="2456850"/>
        </p:xfrm>
        <a:graphic>
          <a:graphicData uri="http://schemas.openxmlformats.org/drawingml/2006/table">
            <a:tbl>
              <a:tblPr firstRow="1" bandRow="1">
                <a:tableStyleId>{5C22544A-7EE6-4342-B048-85BDC9FD1C3A}</a:tableStyleId>
              </a:tblPr>
              <a:tblGrid>
                <a:gridCol w="3548884">
                  <a:extLst>
                    <a:ext uri="{9D8B030D-6E8A-4147-A177-3AD203B41FA5}">
                      <a16:colId xmlns:a16="http://schemas.microsoft.com/office/drawing/2014/main" xmlns="" val="950911003"/>
                    </a:ext>
                  </a:extLst>
                </a:gridCol>
                <a:gridCol w="3548884">
                  <a:extLst>
                    <a:ext uri="{9D8B030D-6E8A-4147-A177-3AD203B41FA5}">
                      <a16:colId xmlns:a16="http://schemas.microsoft.com/office/drawing/2014/main" xmlns="" val="3420043525"/>
                    </a:ext>
                  </a:extLst>
                </a:gridCol>
              </a:tblGrid>
              <a:tr h="392230">
                <a:tc gridSpan="2">
                  <a:txBody>
                    <a:bodyPr/>
                    <a:lstStyle/>
                    <a:p>
                      <a:r>
                        <a:rPr lang="en-US" noProof="0" dirty="0"/>
                        <a:t>Real Estate sector</a:t>
                      </a:r>
                    </a:p>
                  </a:txBody>
                  <a:tcPr/>
                </a:tc>
                <a:tc hMerge="1">
                  <a:txBody>
                    <a:bodyPr/>
                    <a:lstStyle/>
                    <a:p>
                      <a:endParaRPr lang="en-US" dirty="0"/>
                    </a:p>
                  </a:txBody>
                  <a:tcPr/>
                </a:tc>
                <a:extLst>
                  <a:ext uri="{0D108BD9-81ED-4DB2-BD59-A6C34878D82A}">
                    <a16:rowId xmlns:a16="http://schemas.microsoft.com/office/drawing/2014/main" xmlns="" val="689269377"/>
                  </a:ext>
                </a:extLst>
              </a:tr>
              <a:tr h="392230">
                <a:tc>
                  <a:txBody>
                    <a:bodyPr/>
                    <a:lstStyle/>
                    <a:p>
                      <a:r>
                        <a:rPr lang="en-US" u="none" noProof="0" dirty="0"/>
                        <a:t>Reform of the property tax</a:t>
                      </a:r>
                    </a:p>
                  </a:txBody>
                  <a:tcPr/>
                </a:tc>
                <a:tc>
                  <a:txBody>
                    <a:bodyPr/>
                    <a:lstStyle/>
                    <a:p>
                      <a:endParaRPr lang="en-US" dirty="0"/>
                    </a:p>
                  </a:txBody>
                  <a:tcPr/>
                </a:tc>
                <a:extLst>
                  <a:ext uri="{0D108BD9-81ED-4DB2-BD59-A6C34878D82A}">
                    <a16:rowId xmlns:a16="http://schemas.microsoft.com/office/drawing/2014/main" xmlns="" val="1128923196"/>
                  </a:ext>
                </a:extLst>
              </a:tr>
              <a:tr h="392230">
                <a:tc>
                  <a:txBody>
                    <a:bodyPr/>
                    <a:lstStyle/>
                    <a:p>
                      <a:r>
                        <a:rPr lang="en-US" u="none" noProof="0" dirty="0">
                          <a:solidFill>
                            <a:schemeClr val="tx1"/>
                          </a:solidFill>
                        </a:rPr>
                        <a:t>VAT super-reduced </a:t>
                      </a:r>
                      <a:r>
                        <a:rPr lang="en-US" u="none" noProof="0" dirty="0" smtClean="0">
                          <a:solidFill>
                            <a:schemeClr val="tx1"/>
                          </a:solidFill>
                        </a:rPr>
                        <a:t>rate regarding </a:t>
                      </a:r>
                      <a:r>
                        <a:rPr lang="en-US" u="none" noProof="0" dirty="0">
                          <a:solidFill>
                            <a:schemeClr val="tx1"/>
                          </a:solidFill>
                        </a:rPr>
                        <a:t>accommodation</a:t>
                      </a:r>
                    </a:p>
                  </a:txBody>
                  <a:tcPr/>
                </a:tc>
                <a:tc>
                  <a:txBody>
                    <a:bodyPr/>
                    <a:lstStyle/>
                    <a:p>
                      <a:endParaRPr lang="en-US" dirty="0"/>
                    </a:p>
                  </a:txBody>
                  <a:tcPr/>
                </a:tc>
                <a:extLst>
                  <a:ext uri="{0D108BD9-81ED-4DB2-BD59-A6C34878D82A}">
                    <a16:rowId xmlns:a16="http://schemas.microsoft.com/office/drawing/2014/main" xmlns="" val="3135657095"/>
                  </a:ext>
                </a:extLst>
              </a:tr>
              <a:tr h="392230">
                <a:tc>
                  <a:txBody>
                    <a:bodyPr/>
                    <a:lstStyle/>
                    <a:p>
                      <a:r>
                        <a:rPr lang="en-US" sz="1800" dirty="0">
                          <a:solidFill>
                            <a:schemeClr val="tx1"/>
                          </a:solidFill>
                        </a:rPr>
                        <a:t>Tax on the creation of the added value</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3317571376"/>
                  </a:ext>
                </a:extLst>
              </a:tr>
              <a:tr h="392230">
                <a:tc>
                  <a:txBody>
                    <a:bodyPr/>
                    <a:lstStyle/>
                    <a:p>
                      <a:r>
                        <a:rPr lang="fr-BE" dirty="0"/>
                        <a:t>Accommodation (</a:t>
                      </a:r>
                      <a:r>
                        <a:rPr lang="fr-BE" dirty="0" err="1"/>
                        <a:t>tax</a:t>
                      </a:r>
                      <a:r>
                        <a:rPr lang="fr-BE" dirty="0"/>
                        <a:t> </a:t>
                      </a:r>
                      <a:r>
                        <a:rPr lang="fr-BE" dirty="0" err="1"/>
                        <a:t>credit</a:t>
                      </a:r>
                      <a:r>
                        <a:rPr lang="fr-BE" dirty="0"/>
                        <a: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schemeClr val="tx1"/>
                          </a:solidFill>
                        </a:rPr>
                        <a:t>Proposition CSV law </a:t>
                      </a:r>
                      <a:r>
                        <a:rPr lang="fr-BE" dirty="0">
                          <a:solidFill>
                            <a:schemeClr val="tx1"/>
                          </a:solidFill>
                        </a:rPr>
                        <a:t>(</a:t>
                      </a:r>
                      <a:r>
                        <a:rPr lang="fr-BE" dirty="0" err="1">
                          <a:solidFill>
                            <a:schemeClr val="tx1"/>
                          </a:solidFill>
                        </a:rPr>
                        <a:t>increase</a:t>
                      </a:r>
                      <a:r>
                        <a:rPr lang="fr-BE" dirty="0">
                          <a:solidFill>
                            <a:schemeClr val="tx1"/>
                          </a:solidFill>
                        </a:rPr>
                        <a:t> </a:t>
                      </a:r>
                      <a:r>
                        <a:rPr lang="fr-BE" dirty="0" err="1">
                          <a:solidFill>
                            <a:schemeClr val="tx1"/>
                          </a:solidFill>
                        </a:rPr>
                        <a:t>from</a:t>
                      </a:r>
                      <a:r>
                        <a:rPr lang="fr-BE" dirty="0">
                          <a:solidFill>
                            <a:schemeClr val="tx1"/>
                          </a:solidFill>
                        </a:rPr>
                        <a:t>  </a:t>
                      </a:r>
                      <a:r>
                        <a:rPr lang="fr-BE" dirty="0" smtClean="0">
                          <a:solidFill>
                            <a:schemeClr val="tx1"/>
                          </a:solidFill>
                        </a:rPr>
                        <a:t>20,000 </a:t>
                      </a:r>
                      <a:r>
                        <a:rPr lang="fr-BE" dirty="0">
                          <a:solidFill>
                            <a:schemeClr val="tx1"/>
                          </a:solidFill>
                        </a:rPr>
                        <a:t>to </a:t>
                      </a:r>
                      <a:r>
                        <a:rPr lang="fr-BE" dirty="0" smtClean="0">
                          <a:solidFill>
                            <a:schemeClr val="tx1"/>
                          </a:solidFill>
                        </a:rPr>
                        <a:t>50,000 </a:t>
                      </a:r>
                      <a:r>
                        <a:rPr lang="fr-BE" dirty="0">
                          <a:solidFill>
                            <a:schemeClr val="tx1"/>
                          </a:solidFill>
                        </a:rPr>
                        <a:t>EUR).</a:t>
                      </a:r>
                      <a:endParaRPr lang="en-US" dirty="0">
                        <a:solidFill>
                          <a:schemeClr val="tx1"/>
                        </a:solidFill>
                      </a:endParaRPr>
                    </a:p>
                  </a:txBody>
                  <a:tcPr/>
                </a:tc>
                <a:extLst>
                  <a:ext uri="{0D108BD9-81ED-4DB2-BD59-A6C34878D82A}">
                    <a16:rowId xmlns:a16="http://schemas.microsoft.com/office/drawing/2014/main" xmlns="" val="3320600332"/>
                  </a:ext>
                </a:extLst>
              </a:tr>
            </a:tbl>
          </a:graphicData>
        </a:graphic>
      </p:graphicFrame>
      <p:pic>
        <p:nvPicPr>
          <p:cNvPr id="7170" name="Picture 2" descr="Image result for ensemble vide">
            <a:extLst>
              <a:ext uri="{FF2B5EF4-FFF2-40B4-BE49-F238E27FC236}">
                <a16:creationId xmlns:a16="http://schemas.microsoft.com/office/drawing/2014/main" xmlns="" id="{A8C6FB2E-C32B-458E-98E0-F69168A5D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953" y="1547926"/>
            <a:ext cx="1385773" cy="138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809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96253" y="2719137"/>
            <a:ext cx="8815137" cy="1376613"/>
          </a:xfrm>
        </p:spPr>
        <p:txBody>
          <a:bodyPr>
            <a:normAutofit/>
          </a:bodyPr>
          <a:lstStyle/>
          <a:p>
            <a:pPr marL="0" lvl="0" indent="0" algn="ctr">
              <a:buNone/>
            </a:pPr>
            <a:r>
              <a:rPr lang="en-GB" sz="3600" b="1" dirty="0"/>
              <a:t>5</a:t>
            </a:r>
            <a:r>
              <a:rPr lang="en-GB" sz="3600" b="1" dirty="0" smtClean="0"/>
              <a:t>. OUTLOOK</a:t>
            </a:r>
          </a:p>
          <a:p>
            <a:pPr marL="0" lvl="0" indent="0" algn="ctr">
              <a:buNone/>
            </a:pPr>
            <a:r>
              <a:rPr lang="en-GB" sz="3600" b="1" dirty="0" smtClean="0"/>
              <a:t>WHAT COMES NEXT?</a:t>
            </a:r>
            <a:endParaRPr lang="lb-LU" sz="3600" b="1" dirty="0"/>
          </a:p>
        </p:txBody>
      </p:sp>
    </p:spTree>
    <p:extLst>
      <p:ext uri="{BB962C8B-B14F-4D97-AF65-F5344CB8AC3E}">
        <p14:creationId xmlns:p14="http://schemas.microsoft.com/office/powerpoint/2010/main" val="204850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77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smtClean="0"/>
              <a:t>02</a:t>
            </a:r>
            <a:endParaRPr lang="fr-BE" dirty="0"/>
          </a:p>
        </p:txBody>
      </p:sp>
      <p:sp>
        <p:nvSpPr>
          <p:cNvPr id="27" name="Text Placeholder 1">
            <a:extLst>
              <a:ext uri="{FF2B5EF4-FFF2-40B4-BE49-F238E27FC236}">
                <a16:creationId xmlns:a16="http://schemas.microsoft.com/office/drawing/2014/main" xmlns="" id="{7146287E-B331-4A6A-9CBE-B50FD7B0AACF}"/>
              </a:ext>
            </a:extLst>
          </p:cNvPr>
          <p:cNvSpPr>
            <a:spLocks noGrp="1"/>
          </p:cNvSpPr>
          <p:nvPr>
            <p:ph type="body" sz="quarter" idx="10"/>
          </p:nvPr>
        </p:nvSpPr>
        <p:spPr>
          <a:xfrm>
            <a:off x="4572000" y="1359471"/>
            <a:ext cx="4315326" cy="5057371"/>
          </a:xfrm>
        </p:spPr>
        <p:txBody>
          <a:bodyPr anchor="t">
            <a:normAutofit/>
          </a:bodyPr>
          <a:lstStyle/>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Application of the </a:t>
            </a:r>
            <a:r>
              <a:rPr lang="en-US" sz="1400" b="1" dirty="0"/>
              <a:t>concept of acting together </a:t>
            </a:r>
            <a:r>
              <a:rPr lang="en-US" sz="1400" dirty="0"/>
              <a:t>in a fund context</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Less than 10% </a:t>
            </a:r>
            <a:r>
              <a:rPr lang="en-US" sz="1400" b="1" dirty="0"/>
              <a:t>de </a:t>
            </a:r>
            <a:r>
              <a:rPr lang="en-US" sz="1400" b="1" dirty="0" err="1"/>
              <a:t>minimis</a:t>
            </a:r>
            <a:r>
              <a:rPr lang="en-US" sz="1400" b="1" dirty="0"/>
              <a:t> rule</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b="1" dirty="0"/>
              <a:t>Broad definition of investment funds </a:t>
            </a:r>
            <a:r>
              <a:rPr lang="en-US" sz="1400" dirty="0"/>
              <a:t>for the purposes of the de </a:t>
            </a:r>
            <a:r>
              <a:rPr lang="en-US" sz="1400" dirty="0" err="1"/>
              <a:t>minimis</a:t>
            </a:r>
            <a:r>
              <a:rPr lang="en-US" sz="1400" dirty="0"/>
              <a:t> rule</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Where an investor owns </a:t>
            </a:r>
            <a:r>
              <a:rPr lang="en-US" sz="1400" b="1" dirty="0"/>
              <a:t>x &lt; 10%, </a:t>
            </a:r>
            <a:r>
              <a:rPr lang="en-US" sz="1400" dirty="0"/>
              <a:t>it is assumed that investors are </a:t>
            </a:r>
            <a:r>
              <a:rPr lang="en-US" sz="1400" b="1" dirty="0"/>
              <a:t>not acting together</a:t>
            </a:r>
            <a:r>
              <a:rPr lang="en-US" sz="1400" dirty="0"/>
              <a:t>, unless proven otherwise (burden of proof is on the </a:t>
            </a:r>
            <a:r>
              <a:rPr lang="en-US" sz="1400" b="1" dirty="0"/>
              <a:t>tax authorities</a:t>
            </a:r>
            <a:r>
              <a:rPr lang="en-US" sz="1400" dirty="0"/>
              <a:t>)</a:t>
            </a:r>
          </a:p>
          <a:p>
            <a:pPr marL="171450" lvl="1" indent="-171450" algn="just" defTabSz="444500" fontAlgn="base">
              <a:spcBef>
                <a:spcPts val="0"/>
              </a:spcBef>
              <a:spcAft>
                <a:spcPts val="1200"/>
              </a:spcAft>
              <a:buClr>
                <a:schemeClr val="accent1"/>
              </a:buClr>
              <a:buSzPct val="100000"/>
              <a:buFont typeface="Arial" pitchFamily="34" charset="0"/>
              <a:buChar char="•"/>
            </a:pPr>
            <a:r>
              <a:rPr lang="en-US" sz="1400" dirty="0"/>
              <a:t>Where an investors owns </a:t>
            </a:r>
            <a:r>
              <a:rPr lang="en-US" sz="1400" b="1" dirty="0"/>
              <a:t>at least 10%</a:t>
            </a:r>
            <a:r>
              <a:rPr lang="en-US" sz="1400" dirty="0"/>
              <a:t>, it has to be </a:t>
            </a:r>
            <a:r>
              <a:rPr lang="en-US" sz="1400" dirty="0" err="1"/>
              <a:t>analysed</a:t>
            </a:r>
            <a:r>
              <a:rPr lang="en-US" sz="1400" dirty="0"/>
              <a:t> on a </a:t>
            </a:r>
            <a:r>
              <a:rPr lang="en-US" sz="1400" b="1" dirty="0"/>
              <a:t>case-by-case basis </a:t>
            </a:r>
            <a:r>
              <a:rPr lang="en-US" sz="1400" dirty="0"/>
              <a:t>(burden or proof is on the </a:t>
            </a:r>
            <a:r>
              <a:rPr lang="en-US" sz="1400" b="1" dirty="0"/>
              <a:t>taxpayer</a:t>
            </a:r>
            <a:r>
              <a:rPr lang="en-US" sz="1400" dirty="0"/>
              <a:t>)</a:t>
            </a:r>
          </a:p>
          <a:p>
            <a:endParaRPr lang="fr-BE" sz="1400" dirty="0"/>
          </a:p>
        </p:txBody>
      </p:sp>
      <p:sp>
        <p:nvSpPr>
          <p:cNvPr id="9" name="Text Placeholder 3">
            <a:extLst>
              <a:ext uri="{FF2B5EF4-FFF2-40B4-BE49-F238E27FC236}">
                <a16:creationId xmlns:a16="http://schemas.microsoft.com/office/drawing/2014/main" xmlns="" id="{C2D2ED4D-5AE1-417F-B0E3-3CC5E8CAC73D}"/>
              </a:ext>
            </a:extLst>
          </p:cNvPr>
          <p:cNvSpPr>
            <a:spLocks noGrp="1"/>
          </p:cNvSpPr>
          <p:nvPr>
            <p:ph type="body" sz="quarter" idx="14"/>
          </p:nvPr>
        </p:nvSpPr>
        <p:spPr>
          <a:xfrm>
            <a:off x="1212849" y="250825"/>
            <a:ext cx="7694387" cy="482600"/>
          </a:xfrm>
        </p:spPr>
        <p:txBody>
          <a:bodyPr/>
          <a:lstStyle/>
          <a:p>
            <a:pPr>
              <a:spcBef>
                <a:spcPts val="600"/>
              </a:spcBef>
            </a:pPr>
            <a:r>
              <a:rPr lang="en-GB" sz="1900" dirty="0"/>
              <a:t>IMPACT OF THE HYBRID MISMATCH RULES ON INVESTMENTS</a:t>
            </a:r>
            <a:endParaRPr lang="en-GB" sz="1900" dirty="0">
              <a:solidFill>
                <a:srgbClr val="0082BB"/>
              </a:solidFill>
            </a:endParaRPr>
          </a:p>
          <a:p>
            <a:pPr>
              <a:spcBef>
                <a:spcPts val="600"/>
              </a:spcBef>
            </a:pPr>
            <a:r>
              <a:rPr lang="fr-BE" sz="1900" b="0" dirty="0">
                <a:solidFill>
                  <a:srgbClr val="000000"/>
                </a:solidFill>
                <a:latin typeface="ITC Avant Garde Std Bk" pitchFamily="34" charset="0"/>
              </a:rPr>
              <a:t>THE CONCEPT OF ACTING TOGETHER</a:t>
            </a:r>
          </a:p>
        </p:txBody>
      </p:sp>
      <p:sp>
        <p:nvSpPr>
          <p:cNvPr id="41" name="Rectangle 40"/>
          <p:cNvSpPr/>
          <p:nvPr/>
        </p:nvSpPr>
        <p:spPr>
          <a:xfrm>
            <a:off x="3228471" y="1265318"/>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42" name="Rectangle 41"/>
          <p:cNvSpPr/>
          <p:nvPr/>
        </p:nvSpPr>
        <p:spPr>
          <a:xfrm>
            <a:off x="3151869" y="1182702"/>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43" name="Isosceles Triangle 42"/>
          <p:cNvSpPr/>
          <p:nvPr/>
        </p:nvSpPr>
        <p:spPr>
          <a:xfrm>
            <a:off x="1732544" y="2113546"/>
            <a:ext cx="1002632" cy="6657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a:t>Lux </a:t>
            </a:r>
            <a:r>
              <a:rPr lang="fr-CH" sz="900" b="1" dirty="0" err="1"/>
              <a:t>Fund</a:t>
            </a:r>
            <a:endParaRPr lang="fr-CH" sz="900" b="1" dirty="0"/>
          </a:p>
          <a:p>
            <a:pPr algn="ctr"/>
            <a:endParaRPr lang="fr-BE" sz="900" b="1" dirty="0"/>
          </a:p>
        </p:txBody>
      </p:sp>
      <p:sp>
        <p:nvSpPr>
          <p:cNvPr id="44" name="Rectangle 43"/>
          <p:cNvSpPr/>
          <p:nvPr/>
        </p:nvSpPr>
        <p:spPr>
          <a:xfrm>
            <a:off x="1732545" y="3288630"/>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LuxMasterCo</a:t>
            </a:r>
            <a:endParaRPr lang="fr-BE" sz="900" b="1" dirty="0"/>
          </a:p>
        </p:txBody>
      </p:sp>
      <p:sp>
        <p:nvSpPr>
          <p:cNvPr id="45" name="Rectangle 44"/>
          <p:cNvSpPr/>
          <p:nvPr/>
        </p:nvSpPr>
        <p:spPr>
          <a:xfrm>
            <a:off x="1732545" y="4243135"/>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a:t>Lux or local </a:t>
            </a:r>
            <a:r>
              <a:rPr lang="fr-CH" sz="900" b="1" dirty="0" err="1"/>
              <a:t>PropCo</a:t>
            </a:r>
            <a:endParaRPr lang="fr-BE" sz="900" b="1" dirty="0"/>
          </a:p>
        </p:txBody>
      </p:sp>
      <p:pic>
        <p:nvPicPr>
          <p:cNvPr id="46" name="Picture 45" descr="j0205462"/>
          <p:cNvPicPr/>
          <p:nvPr/>
        </p:nvPicPr>
        <p:blipFill>
          <a:blip r:embed="rId3"/>
          <a:srcRect/>
          <a:stretch>
            <a:fillRect/>
          </a:stretch>
        </p:blipFill>
        <p:spPr bwMode="gray">
          <a:xfrm>
            <a:off x="1832808" y="5152816"/>
            <a:ext cx="802105" cy="1006057"/>
          </a:xfrm>
          <a:prstGeom prst="rect">
            <a:avLst/>
          </a:prstGeom>
          <a:ln>
            <a:noFill/>
          </a:ln>
          <a:effectLst>
            <a:outerShdw blurRad="292100" dist="139700" dir="2700000" algn="tl" rotWithShape="0">
              <a:srgbClr val="333333">
                <a:alpha val="65000"/>
              </a:srgbClr>
            </a:outerShdw>
          </a:effectLst>
        </p:spPr>
      </p:pic>
      <p:cxnSp>
        <p:nvCxnSpPr>
          <p:cNvPr id="47" name="Straight Connector 46"/>
          <p:cNvCxnSpPr>
            <a:stCxn id="43" idx="3"/>
            <a:endCxn id="44" idx="0"/>
          </p:cNvCxnSpPr>
          <p:nvPr/>
        </p:nvCxnSpPr>
        <p:spPr>
          <a:xfrm>
            <a:off x="2233860" y="2779294"/>
            <a:ext cx="1" cy="5093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8" idx="2"/>
          </p:cNvCxnSpPr>
          <p:nvPr/>
        </p:nvCxnSpPr>
        <p:spPr>
          <a:xfrm flipH="1">
            <a:off x="2233189" y="1499936"/>
            <a:ext cx="671" cy="613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4" idx="2"/>
            <a:endCxn id="45" idx="0"/>
          </p:cNvCxnSpPr>
          <p:nvPr/>
        </p:nvCxnSpPr>
        <p:spPr>
          <a:xfrm>
            <a:off x="2233861" y="3693694"/>
            <a:ext cx="0" cy="549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5" idx="2"/>
            <a:endCxn id="46" idx="0"/>
          </p:cNvCxnSpPr>
          <p:nvPr/>
        </p:nvCxnSpPr>
        <p:spPr>
          <a:xfrm>
            <a:off x="2233861" y="4648199"/>
            <a:ext cx="0" cy="5046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43" idx="1"/>
            <a:endCxn id="44" idx="1"/>
          </p:cNvCxnSpPr>
          <p:nvPr/>
        </p:nvCxnSpPr>
        <p:spPr>
          <a:xfrm rot="10800000" flipV="1">
            <a:off x="1732546" y="2446420"/>
            <a:ext cx="250657" cy="1044742"/>
          </a:xfrm>
          <a:prstGeom prst="curvedConnector3">
            <a:avLst>
              <a:gd name="adj1" fmla="val 22000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26692" y="2845680"/>
            <a:ext cx="521369" cy="246221"/>
          </a:xfrm>
          <a:prstGeom prst="rect">
            <a:avLst/>
          </a:prstGeom>
          <a:noFill/>
        </p:spPr>
        <p:txBody>
          <a:bodyPr wrap="square" rtlCol="0">
            <a:spAutoFit/>
          </a:bodyPr>
          <a:lstStyle/>
          <a:p>
            <a:r>
              <a:rPr lang="fr-CH" sz="1000" b="1" dirty="0"/>
              <a:t>IBL</a:t>
            </a:r>
            <a:endParaRPr lang="fr-BE" sz="1000" b="1" dirty="0"/>
          </a:p>
        </p:txBody>
      </p:sp>
      <p:cxnSp>
        <p:nvCxnSpPr>
          <p:cNvPr id="53" name="Curved Connector 52"/>
          <p:cNvCxnSpPr>
            <a:stCxn id="44" idx="1"/>
            <a:endCxn id="45" idx="1"/>
          </p:cNvCxnSpPr>
          <p:nvPr/>
        </p:nvCxnSpPr>
        <p:spPr>
          <a:xfrm rot="10800000" flipV="1">
            <a:off x="1732545" y="3545665"/>
            <a:ext cx="12700" cy="900000"/>
          </a:xfrm>
          <a:prstGeom prst="curvedConnector3">
            <a:avLst>
              <a:gd name="adj1" fmla="val 249474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26691" y="3872554"/>
            <a:ext cx="521369" cy="246221"/>
          </a:xfrm>
          <a:prstGeom prst="rect">
            <a:avLst/>
          </a:prstGeom>
          <a:noFill/>
        </p:spPr>
        <p:txBody>
          <a:bodyPr wrap="square" rtlCol="0">
            <a:spAutoFit/>
          </a:bodyPr>
          <a:lstStyle/>
          <a:p>
            <a:r>
              <a:rPr lang="fr-CH" sz="1000" b="1" dirty="0"/>
              <a:t>IBL</a:t>
            </a:r>
            <a:endParaRPr lang="fr-BE" sz="1000" b="1" dirty="0"/>
          </a:p>
        </p:txBody>
      </p:sp>
      <p:cxnSp>
        <p:nvCxnSpPr>
          <p:cNvPr id="55" name="Curved Connector 54"/>
          <p:cNvCxnSpPr>
            <a:stCxn id="43" idx="5"/>
            <a:endCxn id="44" idx="3"/>
          </p:cNvCxnSpPr>
          <p:nvPr/>
        </p:nvCxnSpPr>
        <p:spPr>
          <a:xfrm>
            <a:off x="2484518" y="2446420"/>
            <a:ext cx="250659" cy="1044742"/>
          </a:xfrm>
          <a:prstGeom prst="curvedConnector3">
            <a:avLst>
              <a:gd name="adj1" fmla="val 204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967787" y="2845680"/>
            <a:ext cx="521369" cy="246221"/>
          </a:xfrm>
          <a:prstGeom prst="rect">
            <a:avLst/>
          </a:prstGeom>
          <a:noFill/>
        </p:spPr>
        <p:txBody>
          <a:bodyPr wrap="square" rtlCol="0">
            <a:spAutoFit/>
          </a:bodyPr>
          <a:lstStyle/>
          <a:p>
            <a:r>
              <a:rPr lang="fr-CH" sz="1000" b="1" dirty="0" err="1"/>
              <a:t>CBs</a:t>
            </a:r>
            <a:endParaRPr lang="fr-BE" sz="1000" b="1" dirty="0"/>
          </a:p>
        </p:txBody>
      </p:sp>
      <p:sp>
        <p:nvSpPr>
          <p:cNvPr id="57" name="Rectangle 56"/>
          <p:cNvSpPr/>
          <p:nvPr/>
        </p:nvSpPr>
        <p:spPr>
          <a:xfrm>
            <a:off x="393029" y="1098883"/>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1</a:t>
            </a:r>
            <a:endParaRPr lang="fr-BE" sz="900" b="1" dirty="0"/>
          </a:p>
        </p:txBody>
      </p:sp>
      <p:sp>
        <p:nvSpPr>
          <p:cNvPr id="58" name="Rectangle 57"/>
          <p:cNvSpPr/>
          <p:nvPr/>
        </p:nvSpPr>
        <p:spPr>
          <a:xfrm>
            <a:off x="1732544" y="1094872"/>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2</a:t>
            </a:r>
            <a:endParaRPr lang="fr-BE" sz="900" b="1" dirty="0"/>
          </a:p>
        </p:txBody>
      </p:sp>
      <p:sp>
        <p:nvSpPr>
          <p:cNvPr id="59" name="Rectangle 58"/>
          <p:cNvSpPr/>
          <p:nvPr/>
        </p:nvSpPr>
        <p:spPr>
          <a:xfrm>
            <a:off x="3064039" y="1094871"/>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Investors</a:t>
            </a:r>
            <a:r>
              <a:rPr lang="fr-CH" sz="900" b="1" dirty="0"/>
              <a:t> </a:t>
            </a:r>
            <a:br>
              <a:rPr lang="fr-CH" sz="900" b="1" dirty="0"/>
            </a:br>
            <a:r>
              <a:rPr lang="fr-CH" sz="900" b="1" dirty="0"/>
              <a:t>3 - 10</a:t>
            </a:r>
            <a:endParaRPr lang="fr-BE" sz="900" b="1" dirty="0"/>
          </a:p>
        </p:txBody>
      </p:sp>
      <p:cxnSp>
        <p:nvCxnSpPr>
          <p:cNvPr id="60" name="Elbow Connector 59"/>
          <p:cNvCxnSpPr>
            <a:stCxn id="57" idx="2"/>
            <a:endCxn id="43" idx="0"/>
          </p:cNvCxnSpPr>
          <p:nvPr/>
        </p:nvCxnSpPr>
        <p:spPr>
          <a:xfrm rot="16200000" flipH="1">
            <a:off x="1259303" y="1138988"/>
            <a:ext cx="609599" cy="1339515"/>
          </a:xfrm>
          <a:prstGeom prst="bentConnector3">
            <a:avLst>
              <a:gd name="adj1" fmla="val 63158"/>
            </a:avLst>
          </a:prstGeom>
          <a:ln w="12700"/>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41" idx="2"/>
            <a:endCxn id="43" idx="0"/>
          </p:cNvCxnSpPr>
          <p:nvPr/>
        </p:nvCxnSpPr>
        <p:spPr>
          <a:xfrm rot="5400000">
            <a:off x="2760242" y="1144001"/>
            <a:ext cx="443164" cy="1495927"/>
          </a:xfrm>
          <a:prstGeom prst="bentConnector3">
            <a:avLst>
              <a:gd name="adj1" fmla="val 49623"/>
            </a:avLst>
          </a:prstGeom>
          <a:ln w="12700"/>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18145" y="1683843"/>
            <a:ext cx="537412" cy="246221"/>
          </a:xfrm>
          <a:prstGeom prst="rect">
            <a:avLst/>
          </a:prstGeom>
          <a:noFill/>
        </p:spPr>
        <p:txBody>
          <a:bodyPr wrap="square" rtlCol="0">
            <a:spAutoFit/>
          </a:bodyPr>
          <a:lstStyle/>
          <a:p>
            <a:r>
              <a:rPr lang="fr-CH" sz="1000" dirty="0"/>
              <a:t>15%</a:t>
            </a:r>
            <a:endParaRPr lang="fr-BE" sz="1000" dirty="0"/>
          </a:p>
        </p:txBody>
      </p:sp>
      <p:sp>
        <p:nvSpPr>
          <p:cNvPr id="63" name="TextBox 62"/>
          <p:cNvSpPr txBox="1"/>
          <p:nvPr/>
        </p:nvSpPr>
        <p:spPr>
          <a:xfrm>
            <a:off x="2179445" y="1676223"/>
            <a:ext cx="537412" cy="246221"/>
          </a:xfrm>
          <a:prstGeom prst="rect">
            <a:avLst/>
          </a:prstGeom>
          <a:noFill/>
        </p:spPr>
        <p:txBody>
          <a:bodyPr wrap="square" rtlCol="0">
            <a:spAutoFit/>
          </a:bodyPr>
          <a:lstStyle/>
          <a:p>
            <a:r>
              <a:rPr lang="fr-CH" sz="1000" dirty="0"/>
              <a:t>20%</a:t>
            </a:r>
            <a:endParaRPr lang="fr-BE" sz="1000" dirty="0"/>
          </a:p>
        </p:txBody>
      </p:sp>
      <p:sp>
        <p:nvSpPr>
          <p:cNvPr id="64" name="TextBox 63"/>
          <p:cNvSpPr txBox="1"/>
          <p:nvPr/>
        </p:nvSpPr>
        <p:spPr>
          <a:xfrm>
            <a:off x="3115570" y="1683843"/>
            <a:ext cx="869689" cy="246221"/>
          </a:xfrm>
          <a:prstGeom prst="rect">
            <a:avLst/>
          </a:prstGeom>
          <a:noFill/>
        </p:spPr>
        <p:txBody>
          <a:bodyPr wrap="square" rtlCol="0">
            <a:spAutoFit/>
          </a:bodyPr>
          <a:lstStyle/>
          <a:p>
            <a:r>
              <a:rPr lang="fr-CH" sz="1000" dirty="0"/>
              <a:t>X &lt; 10%</a:t>
            </a:r>
            <a:endParaRPr lang="fr-BE" sz="1000" dirty="0"/>
          </a:p>
        </p:txBody>
      </p:sp>
    </p:spTree>
    <p:extLst>
      <p:ext uri="{BB962C8B-B14F-4D97-AF65-F5344CB8AC3E}">
        <p14:creationId xmlns:p14="http://schemas.microsoft.com/office/powerpoint/2010/main" val="242724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smtClean="0"/>
              <a:t>02</a:t>
            </a:r>
            <a:endParaRPr lang="fr-BE" dirty="0"/>
          </a:p>
        </p:txBody>
      </p:sp>
      <p:sp>
        <p:nvSpPr>
          <p:cNvPr id="9" name="Text Placeholder 3">
            <a:extLst>
              <a:ext uri="{FF2B5EF4-FFF2-40B4-BE49-F238E27FC236}">
                <a16:creationId xmlns:a16="http://schemas.microsoft.com/office/drawing/2014/main" xmlns="" id="{C2D2ED4D-5AE1-417F-B0E3-3CC5E8CAC73D}"/>
              </a:ext>
            </a:extLst>
          </p:cNvPr>
          <p:cNvSpPr>
            <a:spLocks noGrp="1"/>
          </p:cNvSpPr>
          <p:nvPr>
            <p:ph type="body" sz="quarter" idx="14"/>
          </p:nvPr>
        </p:nvSpPr>
        <p:spPr>
          <a:xfrm>
            <a:off x="1212849" y="250825"/>
            <a:ext cx="7694387" cy="482600"/>
          </a:xfrm>
        </p:spPr>
        <p:txBody>
          <a:bodyPr/>
          <a:lstStyle/>
          <a:p>
            <a:pPr>
              <a:spcBef>
                <a:spcPts val="600"/>
              </a:spcBef>
            </a:pPr>
            <a:r>
              <a:rPr lang="en-GB" sz="1900" dirty="0"/>
              <a:t>IMPACT OF THE HYBRID MISMATCH RULES ON INVESTMENTS</a:t>
            </a:r>
            <a:endParaRPr lang="en-GB" sz="1900" dirty="0">
              <a:solidFill>
                <a:srgbClr val="0082BB"/>
              </a:solidFill>
            </a:endParaRPr>
          </a:p>
          <a:p>
            <a:pPr>
              <a:spcBef>
                <a:spcPts val="600"/>
              </a:spcBef>
            </a:pPr>
            <a:r>
              <a:rPr lang="fr-BE" sz="1900" b="0" dirty="0">
                <a:solidFill>
                  <a:srgbClr val="000000"/>
                </a:solidFill>
                <a:latin typeface="ITC Avant Garde Std Bk" pitchFamily="34" charset="0"/>
              </a:rPr>
              <a:t>RELATED PARTY TEST – CASE STUDIES</a:t>
            </a:r>
          </a:p>
        </p:txBody>
      </p:sp>
      <p:sp>
        <p:nvSpPr>
          <p:cNvPr id="41" name="Rectangle 40"/>
          <p:cNvSpPr/>
          <p:nvPr/>
        </p:nvSpPr>
        <p:spPr>
          <a:xfrm>
            <a:off x="5452306" y="3262547"/>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42" name="Rectangle 41"/>
          <p:cNvSpPr/>
          <p:nvPr/>
        </p:nvSpPr>
        <p:spPr>
          <a:xfrm>
            <a:off x="5375704" y="3179931"/>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43" name="Isosceles Triangle 42"/>
          <p:cNvSpPr/>
          <p:nvPr/>
        </p:nvSpPr>
        <p:spPr>
          <a:xfrm>
            <a:off x="2751211" y="4110775"/>
            <a:ext cx="1002632" cy="66574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a:t>Lux </a:t>
            </a:r>
            <a:r>
              <a:rPr lang="fr-CH" sz="900" b="1" dirty="0" err="1"/>
              <a:t>Fund</a:t>
            </a:r>
            <a:endParaRPr lang="fr-CH" sz="900" b="1" dirty="0"/>
          </a:p>
          <a:p>
            <a:pPr algn="ctr"/>
            <a:endParaRPr lang="fr-BE" sz="900" b="1" dirty="0"/>
          </a:p>
        </p:txBody>
      </p:sp>
      <p:sp>
        <p:nvSpPr>
          <p:cNvPr id="44" name="Rectangle 43"/>
          <p:cNvSpPr/>
          <p:nvPr/>
        </p:nvSpPr>
        <p:spPr>
          <a:xfrm>
            <a:off x="2751212" y="5285859"/>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LuxMasterCo</a:t>
            </a:r>
            <a:endParaRPr lang="fr-BE" sz="900" b="1" dirty="0"/>
          </a:p>
        </p:txBody>
      </p:sp>
      <p:cxnSp>
        <p:nvCxnSpPr>
          <p:cNvPr id="47" name="Straight Connector 46"/>
          <p:cNvCxnSpPr>
            <a:stCxn id="43" idx="3"/>
            <a:endCxn id="44" idx="0"/>
          </p:cNvCxnSpPr>
          <p:nvPr/>
        </p:nvCxnSpPr>
        <p:spPr>
          <a:xfrm>
            <a:off x="3252527" y="4776523"/>
            <a:ext cx="1" cy="5093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8" idx="2"/>
          </p:cNvCxnSpPr>
          <p:nvPr/>
        </p:nvCxnSpPr>
        <p:spPr>
          <a:xfrm flipH="1">
            <a:off x="3251856" y="3497165"/>
            <a:ext cx="671" cy="613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43" idx="1"/>
            <a:endCxn id="44" idx="1"/>
          </p:cNvCxnSpPr>
          <p:nvPr/>
        </p:nvCxnSpPr>
        <p:spPr>
          <a:xfrm rot="10800000" flipV="1">
            <a:off x="2751213" y="4443649"/>
            <a:ext cx="250657" cy="1044742"/>
          </a:xfrm>
          <a:prstGeom prst="curvedConnector3">
            <a:avLst>
              <a:gd name="adj1" fmla="val 22000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045359" y="4842909"/>
            <a:ext cx="521369" cy="246221"/>
          </a:xfrm>
          <a:prstGeom prst="rect">
            <a:avLst/>
          </a:prstGeom>
          <a:noFill/>
        </p:spPr>
        <p:txBody>
          <a:bodyPr wrap="square" rtlCol="0">
            <a:spAutoFit/>
          </a:bodyPr>
          <a:lstStyle/>
          <a:p>
            <a:r>
              <a:rPr lang="fr-CH" sz="1000" b="1" dirty="0">
                <a:solidFill>
                  <a:srgbClr val="FF0000"/>
                </a:solidFill>
              </a:rPr>
              <a:t>IBL</a:t>
            </a:r>
            <a:endParaRPr lang="fr-BE" sz="1000" b="1" dirty="0">
              <a:solidFill>
                <a:srgbClr val="FF0000"/>
              </a:solidFill>
            </a:endParaRPr>
          </a:p>
        </p:txBody>
      </p:sp>
      <p:cxnSp>
        <p:nvCxnSpPr>
          <p:cNvPr id="55" name="Curved Connector 54"/>
          <p:cNvCxnSpPr>
            <a:stCxn id="43" idx="5"/>
            <a:endCxn id="44" idx="3"/>
          </p:cNvCxnSpPr>
          <p:nvPr/>
        </p:nvCxnSpPr>
        <p:spPr>
          <a:xfrm>
            <a:off x="3503185" y="4443649"/>
            <a:ext cx="250659" cy="1044742"/>
          </a:xfrm>
          <a:prstGeom prst="curvedConnector3">
            <a:avLst>
              <a:gd name="adj1" fmla="val 204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986454" y="4842909"/>
            <a:ext cx="521369" cy="246221"/>
          </a:xfrm>
          <a:prstGeom prst="rect">
            <a:avLst/>
          </a:prstGeom>
          <a:noFill/>
        </p:spPr>
        <p:txBody>
          <a:bodyPr wrap="square" rtlCol="0">
            <a:spAutoFit/>
          </a:bodyPr>
          <a:lstStyle/>
          <a:p>
            <a:r>
              <a:rPr lang="fr-CH" sz="1000" b="1" dirty="0" err="1"/>
              <a:t>CBs</a:t>
            </a:r>
            <a:endParaRPr lang="fr-BE" sz="1000" b="1" dirty="0"/>
          </a:p>
        </p:txBody>
      </p:sp>
      <p:sp>
        <p:nvSpPr>
          <p:cNvPr id="57" name="Rectangle 56"/>
          <p:cNvSpPr/>
          <p:nvPr/>
        </p:nvSpPr>
        <p:spPr>
          <a:xfrm>
            <a:off x="1411696" y="3096112"/>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1</a:t>
            </a:r>
            <a:br>
              <a:rPr lang="fr-CH" sz="900" b="1" dirty="0"/>
            </a:br>
            <a:r>
              <a:rPr lang="fr-CH" sz="700" b="1" dirty="0"/>
              <a:t>(</a:t>
            </a:r>
            <a:r>
              <a:rPr lang="fr-CH" sz="700" b="1" dirty="0" err="1"/>
              <a:t>LuxFund</a:t>
            </a:r>
            <a:r>
              <a:rPr lang="fr-CH" sz="700" b="1" dirty="0"/>
              <a:t> </a:t>
            </a:r>
            <a:r>
              <a:rPr lang="fr-CH" sz="700" b="1" dirty="0" err="1"/>
              <a:t>regarded</a:t>
            </a:r>
            <a:r>
              <a:rPr lang="fr-CH" sz="700" b="1" dirty="0"/>
              <a:t> as opaque)</a:t>
            </a:r>
            <a:endParaRPr lang="fr-BE" sz="700" b="1" dirty="0"/>
          </a:p>
        </p:txBody>
      </p:sp>
      <p:sp>
        <p:nvSpPr>
          <p:cNvPr id="58" name="Rectangle 57"/>
          <p:cNvSpPr/>
          <p:nvPr/>
        </p:nvSpPr>
        <p:spPr>
          <a:xfrm>
            <a:off x="2751211" y="3092101"/>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2</a:t>
            </a:r>
            <a:br>
              <a:rPr lang="fr-CH" sz="900" b="1" dirty="0"/>
            </a:br>
            <a:r>
              <a:rPr lang="fr-CH" sz="700" b="1" dirty="0"/>
              <a:t>(</a:t>
            </a:r>
            <a:r>
              <a:rPr lang="fr-CH" sz="700" b="1" dirty="0" err="1"/>
              <a:t>LuxFund</a:t>
            </a:r>
            <a:r>
              <a:rPr lang="fr-CH" sz="700" b="1" dirty="0"/>
              <a:t> </a:t>
            </a:r>
            <a:r>
              <a:rPr lang="fr-CH" sz="700" b="1" dirty="0" err="1"/>
              <a:t>regarded</a:t>
            </a:r>
            <a:r>
              <a:rPr lang="fr-CH" sz="700" b="1" dirty="0"/>
              <a:t> as transparent)</a:t>
            </a:r>
            <a:endParaRPr lang="fr-BE" sz="700" b="1" dirty="0"/>
          </a:p>
        </p:txBody>
      </p:sp>
      <p:sp>
        <p:nvSpPr>
          <p:cNvPr id="59" name="Rectangle 58"/>
          <p:cNvSpPr/>
          <p:nvPr/>
        </p:nvSpPr>
        <p:spPr>
          <a:xfrm>
            <a:off x="5287874" y="3092100"/>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Investors</a:t>
            </a:r>
            <a:r>
              <a:rPr lang="fr-CH" sz="900" b="1" dirty="0"/>
              <a:t> </a:t>
            </a:r>
            <a:br>
              <a:rPr lang="fr-CH" sz="900" b="1" dirty="0"/>
            </a:br>
            <a:r>
              <a:rPr lang="fr-CH" sz="900" b="1" dirty="0"/>
              <a:t>4 - 10</a:t>
            </a:r>
            <a:endParaRPr lang="fr-BE" sz="900" b="1" dirty="0"/>
          </a:p>
        </p:txBody>
      </p:sp>
      <p:cxnSp>
        <p:nvCxnSpPr>
          <p:cNvPr id="60" name="Elbow Connector 59"/>
          <p:cNvCxnSpPr>
            <a:stCxn id="57" idx="2"/>
            <a:endCxn id="43" idx="0"/>
          </p:cNvCxnSpPr>
          <p:nvPr/>
        </p:nvCxnSpPr>
        <p:spPr>
          <a:xfrm rot="16200000" flipH="1">
            <a:off x="2277970" y="3136217"/>
            <a:ext cx="609599" cy="1339515"/>
          </a:xfrm>
          <a:prstGeom prst="bentConnector3">
            <a:avLst>
              <a:gd name="adj1" fmla="val 64474"/>
            </a:avLst>
          </a:prstGeom>
          <a:ln w="12700"/>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41" idx="2"/>
            <a:endCxn id="43" idx="0"/>
          </p:cNvCxnSpPr>
          <p:nvPr/>
        </p:nvCxnSpPr>
        <p:spPr>
          <a:xfrm rot="5400000">
            <a:off x="4381493" y="2538646"/>
            <a:ext cx="443164" cy="2701095"/>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884938" y="3681072"/>
            <a:ext cx="537412" cy="246221"/>
          </a:xfrm>
          <a:prstGeom prst="rect">
            <a:avLst/>
          </a:prstGeom>
          <a:noFill/>
        </p:spPr>
        <p:txBody>
          <a:bodyPr wrap="square" rtlCol="0">
            <a:spAutoFit/>
          </a:bodyPr>
          <a:lstStyle/>
          <a:p>
            <a:r>
              <a:rPr lang="fr-CH" sz="1000" dirty="0"/>
              <a:t>15%</a:t>
            </a:r>
            <a:endParaRPr lang="fr-BE" sz="1000" dirty="0"/>
          </a:p>
        </p:txBody>
      </p:sp>
      <p:sp>
        <p:nvSpPr>
          <p:cNvPr id="63" name="TextBox 62"/>
          <p:cNvSpPr txBox="1"/>
          <p:nvPr/>
        </p:nvSpPr>
        <p:spPr>
          <a:xfrm>
            <a:off x="3223278" y="3673452"/>
            <a:ext cx="537412" cy="246221"/>
          </a:xfrm>
          <a:prstGeom prst="rect">
            <a:avLst/>
          </a:prstGeom>
          <a:noFill/>
        </p:spPr>
        <p:txBody>
          <a:bodyPr wrap="square" rtlCol="0">
            <a:spAutoFit/>
          </a:bodyPr>
          <a:lstStyle/>
          <a:p>
            <a:r>
              <a:rPr lang="fr-CH" sz="1000" dirty="0"/>
              <a:t>20%</a:t>
            </a:r>
            <a:endParaRPr lang="fr-BE" sz="1000" dirty="0"/>
          </a:p>
        </p:txBody>
      </p:sp>
      <p:sp>
        <p:nvSpPr>
          <p:cNvPr id="64" name="TextBox 63"/>
          <p:cNvSpPr txBox="1"/>
          <p:nvPr/>
        </p:nvSpPr>
        <p:spPr>
          <a:xfrm>
            <a:off x="5915728" y="3681072"/>
            <a:ext cx="869689" cy="246221"/>
          </a:xfrm>
          <a:prstGeom prst="rect">
            <a:avLst/>
          </a:prstGeom>
          <a:noFill/>
        </p:spPr>
        <p:txBody>
          <a:bodyPr wrap="square" rtlCol="0">
            <a:spAutoFit/>
          </a:bodyPr>
          <a:lstStyle/>
          <a:p>
            <a:r>
              <a:rPr lang="fr-CH" sz="1000" dirty="0"/>
              <a:t>X &lt; 10%</a:t>
            </a:r>
            <a:endParaRPr lang="fr-BE" sz="1000" dirty="0"/>
          </a:p>
        </p:txBody>
      </p:sp>
      <p:sp>
        <p:nvSpPr>
          <p:cNvPr id="30" name="Rectangle 29"/>
          <p:cNvSpPr/>
          <p:nvPr/>
        </p:nvSpPr>
        <p:spPr>
          <a:xfrm>
            <a:off x="2075165" y="1925038"/>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ParentCo</a:t>
            </a:r>
            <a:endParaRPr lang="fr-BE" sz="900" b="1" dirty="0"/>
          </a:p>
        </p:txBody>
      </p:sp>
      <p:cxnSp>
        <p:nvCxnSpPr>
          <p:cNvPr id="31" name="Elbow Connector 30"/>
          <p:cNvCxnSpPr>
            <a:stCxn id="30" idx="2"/>
            <a:endCxn id="58" idx="0"/>
          </p:cNvCxnSpPr>
          <p:nvPr/>
        </p:nvCxnSpPr>
        <p:spPr>
          <a:xfrm rot="16200000" flipH="1">
            <a:off x="2533505" y="2373078"/>
            <a:ext cx="761999" cy="676046"/>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0" idx="2"/>
            <a:endCxn id="57" idx="0"/>
          </p:cNvCxnSpPr>
          <p:nvPr/>
        </p:nvCxnSpPr>
        <p:spPr>
          <a:xfrm rot="5400000">
            <a:off x="1861742" y="2381373"/>
            <a:ext cx="766010" cy="663469"/>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75172" y="2496964"/>
            <a:ext cx="537412" cy="246221"/>
          </a:xfrm>
          <a:prstGeom prst="rect">
            <a:avLst/>
          </a:prstGeom>
          <a:noFill/>
        </p:spPr>
        <p:txBody>
          <a:bodyPr wrap="square" rtlCol="0">
            <a:spAutoFit/>
          </a:bodyPr>
          <a:lstStyle/>
          <a:p>
            <a:r>
              <a:rPr lang="fr-CH" sz="1000" dirty="0"/>
              <a:t>100%</a:t>
            </a:r>
            <a:endParaRPr lang="fr-BE" sz="1000" dirty="0"/>
          </a:p>
        </p:txBody>
      </p:sp>
      <p:sp>
        <p:nvSpPr>
          <p:cNvPr id="38" name="TextBox 37"/>
          <p:cNvSpPr txBox="1"/>
          <p:nvPr/>
        </p:nvSpPr>
        <p:spPr>
          <a:xfrm>
            <a:off x="2648666" y="2488942"/>
            <a:ext cx="537412" cy="246221"/>
          </a:xfrm>
          <a:prstGeom prst="rect">
            <a:avLst/>
          </a:prstGeom>
          <a:noFill/>
        </p:spPr>
        <p:txBody>
          <a:bodyPr wrap="square" rtlCol="0">
            <a:spAutoFit/>
          </a:bodyPr>
          <a:lstStyle/>
          <a:p>
            <a:r>
              <a:rPr lang="fr-CH" sz="1000" dirty="0"/>
              <a:t>100%</a:t>
            </a:r>
            <a:endParaRPr lang="fr-BE" sz="1000" dirty="0"/>
          </a:p>
        </p:txBody>
      </p:sp>
      <p:sp>
        <p:nvSpPr>
          <p:cNvPr id="39" name="Rectangle 38"/>
          <p:cNvSpPr/>
          <p:nvPr/>
        </p:nvSpPr>
        <p:spPr>
          <a:xfrm>
            <a:off x="4033838" y="3092100"/>
            <a:ext cx="1039478"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3 </a:t>
            </a:r>
            <a:br>
              <a:rPr lang="fr-CH" sz="900" b="1" dirty="0"/>
            </a:br>
            <a:r>
              <a:rPr lang="fr-CH" sz="700" b="1" dirty="0"/>
              <a:t>(Lux </a:t>
            </a:r>
            <a:r>
              <a:rPr lang="fr-CH" sz="700" b="1" dirty="0" err="1"/>
              <a:t>Fund</a:t>
            </a:r>
            <a:r>
              <a:rPr lang="fr-CH" sz="700" b="1" dirty="0"/>
              <a:t> </a:t>
            </a:r>
            <a:r>
              <a:rPr lang="fr-CH" sz="700" b="1" dirty="0" err="1"/>
              <a:t>regarded</a:t>
            </a:r>
            <a:r>
              <a:rPr lang="fr-CH" sz="700" b="1" dirty="0"/>
              <a:t> as opaque)</a:t>
            </a:r>
            <a:endParaRPr lang="fr-BE" sz="700" b="1" dirty="0"/>
          </a:p>
        </p:txBody>
      </p:sp>
      <p:cxnSp>
        <p:nvCxnSpPr>
          <p:cNvPr id="65" name="Elbow Connector 64"/>
          <p:cNvCxnSpPr>
            <a:stCxn id="39" idx="2"/>
            <a:endCxn id="43" idx="0"/>
          </p:cNvCxnSpPr>
          <p:nvPr/>
        </p:nvCxnSpPr>
        <p:spPr>
          <a:xfrm rot="5400000">
            <a:off x="3596247" y="3153444"/>
            <a:ext cx="613611" cy="1301050"/>
          </a:xfrm>
          <a:prstGeom prst="bentConnector3">
            <a:avLst>
              <a:gd name="adj1" fmla="val 63971"/>
            </a:avLst>
          </a:prstGeom>
          <a:ln w="12700"/>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531128" y="3682640"/>
            <a:ext cx="642433" cy="246221"/>
          </a:xfrm>
          <a:prstGeom prst="rect">
            <a:avLst/>
          </a:prstGeom>
          <a:noFill/>
        </p:spPr>
        <p:txBody>
          <a:bodyPr wrap="square" rtlCol="0">
            <a:spAutoFit/>
          </a:bodyPr>
          <a:lstStyle/>
          <a:p>
            <a:r>
              <a:rPr lang="fr-CH" sz="1000" dirty="0"/>
              <a:t>17.5%</a:t>
            </a:r>
            <a:endParaRPr lang="fr-BE" sz="1000" dirty="0"/>
          </a:p>
        </p:txBody>
      </p:sp>
    </p:spTree>
    <p:extLst>
      <p:ext uri="{BB962C8B-B14F-4D97-AF65-F5344CB8AC3E}">
        <p14:creationId xmlns:p14="http://schemas.microsoft.com/office/powerpoint/2010/main" val="369487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smtClean="0"/>
              <a:t>02</a:t>
            </a:r>
            <a:endParaRPr lang="fr-BE" dirty="0"/>
          </a:p>
        </p:txBody>
      </p:sp>
      <p:sp>
        <p:nvSpPr>
          <p:cNvPr id="9" name="Text Placeholder 3">
            <a:extLst>
              <a:ext uri="{FF2B5EF4-FFF2-40B4-BE49-F238E27FC236}">
                <a16:creationId xmlns:a16="http://schemas.microsoft.com/office/drawing/2014/main" xmlns="" id="{C2D2ED4D-5AE1-417F-B0E3-3CC5E8CAC73D}"/>
              </a:ext>
            </a:extLst>
          </p:cNvPr>
          <p:cNvSpPr>
            <a:spLocks noGrp="1"/>
          </p:cNvSpPr>
          <p:nvPr>
            <p:ph type="body" sz="quarter" idx="14"/>
          </p:nvPr>
        </p:nvSpPr>
        <p:spPr>
          <a:xfrm>
            <a:off x="1212849" y="250825"/>
            <a:ext cx="7694387" cy="482600"/>
          </a:xfrm>
        </p:spPr>
        <p:txBody>
          <a:bodyPr/>
          <a:lstStyle/>
          <a:p>
            <a:pPr>
              <a:spcBef>
                <a:spcPts val="600"/>
              </a:spcBef>
            </a:pPr>
            <a:r>
              <a:rPr lang="en-GB" sz="1900" dirty="0"/>
              <a:t>IMPACT OF THE HYBRID MISMATCH RULES ON INVESTMENTS</a:t>
            </a:r>
            <a:endParaRPr lang="en-GB" sz="1900" dirty="0">
              <a:solidFill>
                <a:srgbClr val="0082BB"/>
              </a:solidFill>
            </a:endParaRPr>
          </a:p>
          <a:p>
            <a:pPr>
              <a:spcBef>
                <a:spcPts val="600"/>
              </a:spcBef>
            </a:pPr>
            <a:r>
              <a:rPr lang="fr-BE" sz="1900" b="0" dirty="0">
                <a:solidFill>
                  <a:srgbClr val="000000"/>
                </a:solidFill>
                <a:latin typeface="ITC Avant Garde Std Bk" pitchFamily="34" charset="0"/>
              </a:rPr>
              <a:t>RELATED PARTY TEST – CASE STUDIES</a:t>
            </a:r>
          </a:p>
        </p:txBody>
      </p:sp>
      <p:sp>
        <p:nvSpPr>
          <p:cNvPr id="41" name="Rectangle 40"/>
          <p:cNvSpPr/>
          <p:nvPr/>
        </p:nvSpPr>
        <p:spPr>
          <a:xfrm>
            <a:off x="5452306" y="3262547"/>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42" name="Rectangle 41"/>
          <p:cNvSpPr/>
          <p:nvPr/>
        </p:nvSpPr>
        <p:spPr>
          <a:xfrm>
            <a:off x="5375704" y="3179931"/>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43" name="Isosceles Triangle 42"/>
          <p:cNvSpPr/>
          <p:nvPr/>
        </p:nvSpPr>
        <p:spPr>
          <a:xfrm>
            <a:off x="2751211" y="4110775"/>
            <a:ext cx="1002632" cy="66574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a:t>Lux </a:t>
            </a:r>
            <a:r>
              <a:rPr lang="fr-CH" sz="900" b="1" dirty="0" err="1"/>
              <a:t>Fund</a:t>
            </a:r>
            <a:endParaRPr lang="fr-CH" sz="900" b="1" dirty="0"/>
          </a:p>
          <a:p>
            <a:pPr algn="ctr"/>
            <a:endParaRPr lang="fr-BE" sz="900" b="1" dirty="0"/>
          </a:p>
        </p:txBody>
      </p:sp>
      <p:sp>
        <p:nvSpPr>
          <p:cNvPr id="44" name="Rectangle 43"/>
          <p:cNvSpPr/>
          <p:nvPr/>
        </p:nvSpPr>
        <p:spPr>
          <a:xfrm>
            <a:off x="2751212" y="5285859"/>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LuxMasterCo</a:t>
            </a:r>
            <a:endParaRPr lang="fr-BE" sz="900" b="1" dirty="0"/>
          </a:p>
        </p:txBody>
      </p:sp>
      <p:cxnSp>
        <p:nvCxnSpPr>
          <p:cNvPr id="47" name="Straight Connector 46"/>
          <p:cNvCxnSpPr>
            <a:stCxn id="43" idx="3"/>
            <a:endCxn id="44" idx="0"/>
          </p:cNvCxnSpPr>
          <p:nvPr/>
        </p:nvCxnSpPr>
        <p:spPr>
          <a:xfrm>
            <a:off x="3252527" y="4776523"/>
            <a:ext cx="1" cy="5093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8" idx="2"/>
          </p:cNvCxnSpPr>
          <p:nvPr/>
        </p:nvCxnSpPr>
        <p:spPr>
          <a:xfrm flipH="1">
            <a:off x="3251856" y="3497165"/>
            <a:ext cx="671" cy="613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43" idx="1"/>
            <a:endCxn id="44" idx="1"/>
          </p:cNvCxnSpPr>
          <p:nvPr/>
        </p:nvCxnSpPr>
        <p:spPr>
          <a:xfrm rot="10800000" flipV="1">
            <a:off x="2751213" y="4443649"/>
            <a:ext cx="250657" cy="1044742"/>
          </a:xfrm>
          <a:prstGeom prst="curvedConnector3">
            <a:avLst>
              <a:gd name="adj1" fmla="val 22000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045359" y="4842909"/>
            <a:ext cx="521369" cy="246221"/>
          </a:xfrm>
          <a:prstGeom prst="rect">
            <a:avLst/>
          </a:prstGeom>
          <a:noFill/>
        </p:spPr>
        <p:txBody>
          <a:bodyPr wrap="square" rtlCol="0">
            <a:spAutoFit/>
          </a:bodyPr>
          <a:lstStyle/>
          <a:p>
            <a:r>
              <a:rPr lang="fr-CH" sz="1000" b="1" dirty="0">
                <a:solidFill>
                  <a:srgbClr val="FF0000"/>
                </a:solidFill>
              </a:rPr>
              <a:t>IBL</a:t>
            </a:r>
            <a:endParaRPr lang="fr-BE" sz="1000" b="1" dirty="0">
              <a:solidFill>
                <a:srgbClr val="FF0000"/>
              </a:solidFill>
            </a:endParaRPr>
          </a:p>
        </p:txBody>
      </p:sp>
      <p:cxnSp>
        <p:nvCxnSpPr>
          <p:cNvPr id="55" name="Curved Connector 54"/>
          <p:cNvCxnSpPr>
            <a:stCxn id="43" idx="5"/>
            <a:endCxn id="44" idx="3"/>
          </p:cNvCxnSpPr>
          <p:nvPr/>
        </p:nvCxnSpPr>
        <p:spPr>
          <a:xfrm>
            <a:off x="3503185" y="4443649"/>
            <a:ext cx="250659" cy="1044742"/>
          </a:xfrm>
          <a:prstGeom prst="curvedConnector3">
            <a:avLst>
              <a:gd name="adj1" fmla="val 204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986454" y="4842909"/>
            <a:ext cx="521369" cy="246221"/>
          </a:xfrm>
          <a:prstGeom prst="rect">
            <a:avLst/>
          </a:prstGeom>
          <a:noFill/>
        </p:spPr>
        <p:txBody>
          <a:bodyPr wrap="square" rtlCol="0">
            <a:spAutoFit/>
          </a:bodyPr>
          <a:lstStyle/>
          <a:p>
            <a:r>
              <a:rPr lang="fr-CH" sz="1000" b="1" dirty="0" err="1"/>
              <a:t>CBs</a:t>
            </a:r>
            <a:endParaRPr lang="fr-BE" sz="1000" b="1" dirty="0"/>
          </a:p>
        </p:txBody>
      </p:sp>
      <p:sp>
        <p:nvSpPr>
          <p:cNvPr id="57" name="Rectangle 56"/>
          <p:cNvSpPr/>
          <p:nvPr/>
        </p:nvSpPr>
        <p:spPr>
          <a:xfrm>
            <a:off x="1411696" y="3096112"/>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1</a:t>
            </a:r>
            <a:br>
              <a:rPr lang="fr-CH" sz="900" b="1" dirty="0"/>
            </a:br>
            <a:r>
              <a:rPr lang="fr-CH" sz="700" b="1" dirty="0"/>
              <a:t>(</a:t>
            </a:r>
            <a:r>
              <a:rPr lang="fr-CH" sz="700" b="1" dirty="0" err="1"/>
              <a:t>LuxFund</a:t>
            </a:r>
            <a:r>
              <a:rPr lang="fr-CH" sz="700" b="1" dirty="0"/>
              <a:t> </a:t>
            </a:r>
            <a:r>
              <a:rPr lang="fr-CH" sz="700" b="1" dirty="0" err="1"/>
              <a:t>regarded</a:t>
            </a:r>
            <a:r>
              <a:rPr lang="fr-CH" sz="700" b="1" dirty="0"/>
              <a:t> as opaque)</a:t>
            </a:r>
            <a:endParaRPr lang="fr-BE" sz="700" b="1" dirty="0"/>
          </a:p>
        </p:txBody>
      </p:sp>
      <p:sp>
        <p:nvSpPr>
          <p:cNvPr id="58" name="Rectangle 57"/>
          <p:cNvSpPr/>
          <p:nvPr/>
        </p:nvSpPr>
        <p:spPr>
          <a:xfrm>
            <a:off x="2751211" y="3092101"/>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2</a:t>
            </a:r>
            <a:br>
              <a:rPr lang="fr-CH" sz="900" b="1" dirty="0"/>
            </a:br>
            <a:r>
              <a:rPr lang="fr-CH" sz="700" b="1" dirty="0"/>
              <a:t>(</a:t>
            </a:r>
            <a:r>
              <a:rPr lang="fr-CH" sz="700" b="1" dirty="0" err="1"/>
              <a:t>LuxFund</a:t>
            </a:r>
            <a:r>
              <a:rPr lang="fr-CH" sz="700" b="1" dirty="0"/>
              <a:t> </a:t>
            </a:r>
            <a:r>
              <a:rPr lang="fr-CH" sz="700" b="1" dirty="0" err="1"/>
              <a:t>regarded</a:t>
            </a:r>
            <a:r>
              <a:rPr lang="fr-CH" sz="700" b="1" dirty="0"/>
              <a:t> as transparent)</a:t>
            </a:r>
            <a:endParaRPr lang="fr-BE" sz="700" b="1" dirty="0"/>
          </a:p>
        </p:txBody>
      </p:sp>
      <p:sp>
        <p:nvSpPr>
          <p:cNvPr id="59" name="Rectangle 58"/>
          <p:cNvSpPr/>
          <p:nvPr/>
        </p:nvSpPr>
        <p:spPr>
          <a:xfrm>
            <a:off x="5287874" y="3092100"/>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Investors</a:t>
            </a:r>
            <a:r>
              <a:rPr lang="fr-CH" sz="900" b="1" dirty="0"/>
              <a:t> </a:t>
            </a:r>
            <a:br>
              <a:rPr lang="fr-CH" sz="900" b="1" dirty="0"/>
            </a:br>
            <a:r>
              <a:rPr lang="fr-CH" sz="900" b="1" dirty="0"/>
              <a:t>4 - 10</a:t>
            </a:r>
            <a:endParaRPr lang="fr-BE" sz="900" b="1" dirty="0"/>
          </a:p>
        </p:txBody>
      </p:sp>
      <p:cxnSp>
        <p:nvCxnSpPr>
          <p:cNvPr id="60" name="Elbow Connector 59"/>
          <p:cNvCxnSpPr>
            <a:stCxn id="57" idx="2"/>
            <a:endCxn id="43" idx="0"/>
          </p:cNvCxnSpPr>
          <p:nvPr/>
        </p:nvCxnSpPr>
        <p:spPr>
          <a:xfrm rot="16200000" flipH="1">
            <a:off x="2277970" y="3136217"/>
            <a:ext cx="609599" cy="1339515"/>
          </a:xfrm>
          <a:prstGeom prst="bentConnector3">
            <a:avLst>
              <a:gd name="adj1" fmla="val 64474"/>
            </a:avLst>
          </a:prstGeom>
          <a:ln w="12700"/>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41" idx="2"/>
            <a:endCxn id="43" idx="0"/>
          </p:cNvCxnSpPr>
          <p:nvPr/>
        </p:nvCxnSpPr>
        <p:spPr>
          <a:xfrm rot="5400000">
            <a:off x="4381493" y="2538646"/>
            <a:ext cx="443164" cy="2701095"/>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884938" y="3681072"/>
            <a:ext cx="537412" cy="246221"/>
          </a:xfrm>
          <a:prstGeom prst="rect">
            <a:avLst/>
          </a:prstGeom>
          <a:noFill/>
        </p:spPr>
        <p:txBody>
          <a:bodyPr wrap="square" rtlCol="0">
            <a:spAutoFit/>
          </a:bodyPr>
          <a:lstStyle/>
          <a:p>
            <a:r>
              <a:rPr lang="fr-CH" sz="1000" dirty="0"/>
              <a:t>25%</a:t>
            </a:r>
            <a:endParaRPr lang="fr-BE" sz="1000" dirty="0"/>
          </a:p>
        </p:txBody>
      </p:sp>
      <p:sp>
        <p:nvSpPr>
          <p:cNvPr id="63" name="TextBox 62"/>
          <p:cNvSpPr txBox="1"/>
          <p:nvPr/>
        </p:nvSpPr>
        <p:spPr>
          <a:xfrm>
            <a:off x="3223278" y="3673452"/>
            <a:ext cx="537412" cy="246221"/>
          </a:xfrm>
          <a:prstGeom prst="rect">
            <a:avLst/>
          </a:prstGeom>
          <a:noFill/>
        </p:spPr>
        <p:txBody>
          <a:bodyPr wrap="square" rtlCol="0">
            <a:spAutoFit/>
          </a:bodyPr>
          <a:lstStyle/>
          <a:p>
            <a:r>
              <a:rPr lang="fr-CH" sz="1000" dirty="0"/>
              <a:t>27%</a:t>
            </a:r>
            <a:endParaRPr lang="fr-BE" sz="1000" dirty="0"/>
          </a:p>
        </p:txBody>
      </p:sp>
      <p:sp>
        <p:nvSpPr>
          <p:cNvPr id="64" name="TextBox 63"/>
          <p:cNvSpPr txBox="1"/>
          <p:nvPr/>
        </p:nvSpPr>
        <p:spPr>
          <a:xfrm>
            <a:off x="5915728" y="3681072"/>
            <a:ext cx="869689" cy="246221"/>
          </a:xfrm>
          <a:prstGeom prst="rect">
            <a:avLst/>
          </a:prstGeom>
          <a:noFill/>
        </p:spPr>
        <p:txBody>
          <a:bodyPr wrap="square" rtlCol="0">
            <a:spAutoFit/>
          </a:bodyPr>
          <a:lstStyle/>
          <a:p>
            <a:r>
              <a:rPr lang="fr-CH" sz="1000" dirty="0"/>
              <a:t>X &lt; 10%</a:t>
            </a:r>
            <a:endParaRPr lang="fr-BE" sz="1000" dirty="0"/>
          </a:p>
        </p:txBody>
      </p:sp>
      <p:sp>
        <p:nvSpPr>
          <p:cNvPr id="30" name="Rectangle 29"/>
          <p:cNvSpPr/>
          <p:nvPr/>
        </p:nvSpPr>
        <p:spPr>
          <a:xfrm>
            <a:off x="2075165" y="1925038"/>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ParentCo</a:t>
            </a:r>
            <a:endParaRPr lang="fr-BE" sz="900" b="1" dirty="0"/>
          </a:p>
        </p:txBody>
      </p:sp>
      <p:cxnSp>
        <p:nvCxnSpPr>
          <p:cNvPr id="31" name="Elbow Connector 30"/>
          <p:cNvCxnSpPr>
            <a:stCxn id="30" idx="2"/>
            <a:endCxn id="58" idx="0"/>
          </p:cNvCxnSpPr>
          <p:nvPr/>
        </p:nvCxnSpPr>
        <p:spPr>
          <a:xfrm rot="16200000" flipH="1">
            <a:off x="2533505" y="2373078"/>
            <a:ext cx="761999" cy="676046"/>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0" idx="2"/>
            <a:endCxn id="57" idx="0"/>
          </p:cNvCxnSpPr>
          <p:nvPr/>
        </p:nvCxnSpPr>
        <p:spPr>
          <a:xfrm rot="5400000">
            <a:off x="1861742" y="2381373"/>
            <a:ext cx="766010" cy="663469"/>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75172" y="2496964"/>
            <a:ext cx="537412" cy="246221"/>
          </a:xfrm>
          <a:prstGeom prst="rect">
            <a:avLst/>
          </a:prstGeom>
          <a:noFill/>
        </p:spPr>
        <p:txBody>
          <a:bodyPr wrap="square" rtlCol="0">
            <a:spAutoFit/>
          </a:bodyPr>
          <a:lstStyle/>
          <a:p>
            <a:r>
              <a:rPr lang="fr-CH" sz="1000" dirty="0"/>
              <a:t>100%</a:t>
            </a:r>
            <a:endParaRPr lang="fr-BE" sz="1000" dirty="0"/>
          </a:p>
        </p:txBody>
      </p:sp>
      <p:sp>
        <p:nvSpPr>
          <p:cNvPr id="38" name="TextBox 37"/>
          <p:cNvSpPr txBox="1"/>
          <p:nvPr/>
        </p:nvSpPr>
        <p:spPr>
          <a:xfrm>
            <a:off x="2648666" y="2488942"/>
            <a:ext cx="537412" cy="246221"/>
          </a:xfrm>
          <a:prstGeom prst="rect">
            <a:avLst/>
          </a:prstGeom>
          <a:noFill/>
        </p:spPr>
        <p:txBody>
          <a:bodyPr wrap="square" rtlCol="0">
            <a:spAutoFit/>
          </a:bodyPr>
          <a:lstStyle/>
          <a:p>
            <a:r>
              <a:rPr lang="fr-CH" sz="1000" dirty="0"/>
              <a:t>100%</a:t>
            </a:r>
            <a:endParaRPr lang="fr-BE" sz="1000" dirty="0"/>
          </a:p>
        </p:txBody>
      </p:sp>
      <p:sp>
        <p:nvSpPr>
          <p:cNvPr id="39" name="Rectangle 38"/>
          <p:cNvSpPr/>
          <p:nvPr/>
        </p:nvSpPr>
        <p:spPr>
          <a:xfrm>
            <a:off x="4033838" y="3092100"/>
            <a:ext cx="1039478"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3 </a:t>
            </a:r>
            <a:br>
              <a:rPr lang="fr-CH" sz="900" b="1" dirty="0"/>
            </a:br>
            <a:r>
              <a:rPr lang="fr-CH" sz="700" b="1" dirty="0"/>
              <a:t>(Lux </a:t>
            </a:r>
            <a:r>
              <a:rPr lang="fr-CH" sz="700" b="1" dirty="0" err="1"/>
              <a:t>Fund</a:t>
            </a:r>
            <a:r>
              <a:rPr lang="fr-CH" sz="700" b="1" dirty="0"/>
              <a:t> </a:t>
            </a:r>
            <a:r>
              <a:rPr lang="fr-CH" sz="700" b="1" dirty="0" err="1"/>
              <a:t>regarded</a:t>
            </a:r>
            <a:r>
              <a:rPr lang="fr-CH" sz="700" b="1" dirty="0"/>
              <a:t> as opaque)</a:t>
            </a:r>
            <a:endParaRPr lang="fr-BE" sz="700" b="1" dirty="0"/>
          </a:p>
        </p:txBody>
      </p:sp>
      <p:cxnSp>
        <p:nvCxnSpPr>
          <p:cNvPr id="65" name="Elbow Connector 64"/>
          <p:cNvCxnSpPr>
            <a:stCxn id="39" idx="2"/>
            <a:endCxn id="43" idx="0"/>
          </p:cNvCxnSpPr>
          <p:nvPr/>
        </p:nvCxnSpPr>
        <p:spPr>
          <a:xfrm rot="5400000">
            <a:off x="3596247" y="3153444"/>
            <a:ext cx="613611" cy="1301050"/>
          </a:xfrm>
          <a:prstGeom prst="bentConnector3">
            <a:avLst>
              <a:gd name="adj1" fmla="val 63971"/>
            </a:avLst>
          </a:prstGeom>
          <a:ln w="12700"/>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531128" y="3682640"/>
            <a:ext cx="642433" cy="246221"/>
          </a:xfrm>
          <a:prstGeom prst="rect">
            <a:avLst/>
          </a:prstGeom>
          <a:noFill/>
        </p:spPr>
        <p:txBody>
          <a:bodyPr wrap="square" rtlCol="0">
            <a:spAutoFit/>
          </a:bodyPr>
          <a:lstStyle/>
          <a:p>
            <a:r>
              <a:rPr lang="fr-CH" sz="1000" dirty="0"/>
              <a:t>12.5%</a:t>
            </a:r>
            <a:endParaRPr lang="fr-BE" sz="1000" dirty="0"/>
          </a:p>
        </p:txBody>
      </p:sp>
    </p:spTree>
    <p:extLst>
      <p:ext uri="{BB962C8B-B14F-4D97-AF65-F5344CB8AC3E}">
        <p14:creationId xmlns:p14="http://schemas.microsoft.com/office/powerpoint/2010/main" val="75700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smtClean="0"/>
              <a:t>02</a:t>
            </a:r>
          </a:p>
        </p:txBody>
      </p:sp>
      <p:sp>
        <p:nvSpPr>
          <p:cNvPr id="9" name="Text Placeholder 3">
            <a:extLst>
              <a:ext uri="{FF2B5EF4-FFF2-40B4-BE49-F238E27FC236}">
                <a16:creationId xmlns:a16="http://schemas.microsoft.com/office/drawing/2014/main" xmlns="" id="{C2D2ED4D-5AE1-417F-B0E3-3CC5E8CAC73D}"/>
              </a:ext>
            </a:extLst>
          </p:cNvPr>
          <p:cNvSpPr>
            <a:spLocks noGrp="1"/>
          </p:cNvSpPr>
          <p:nvPr>
            <p:ph type="body" sz="quarter" idx="14"/>
          </p:nvPr>
        </p:nvSpPr>
        <p:spPr>
          <a:xfrm>
            <a:off x="1212849" y="250825"/>
            <a:ext cx="7694387" cy="482600"/>
          </a:xfrm>
        </p:spPr>
        <p:txBody>
          <a:bodyPr/>
          <a:lstStyle/>
          <a:p>
            <a:pPr>
              <a:spcBef>
                <a:spcPts val="600"/>
              </a:spcBef>
            </a:pPr>
            <a:r>
              <a:rPr lang="en-GB" sz="1900" dirty="0"/>
              <a:t>IMPACT OF THE HYBRID MISMATCH RULES ON INVESTMENTS</a:t>
            </a:r>
            <a:endParaRPr lang="en-GB" sz="1900" dirty="0">
              <a:solidFill>
                <a:srgbClr val="0082BB"/>
              </a:solidFill>
            </a:endParaRPr>
          </a:p>
          <a:p>
            <a:pPr>
              <a:spcBef>
                <a:spcPts val="600"/>
              </a:spcBef>
            </a:pPr>
            <a:r>
              <a:rPr lang="fr-BE" sz="1900" b="0" dirty="0">
                <a:solidFill>
                  <a:srgbClr val="000000"/>
                </a:solidFill>
                <a:latin typeface="ITC Avant Garde Std Bk" pitchFamily="34" charset="0"/>
              </a:rPr>
              <a:t>RELATED PARTY TEST – CASE STUDIES</a:t>
            </a:r>
          </a:p>
        </p:txBody>
      </p:sp>
      <p:sp>
        <p:nvSpPr>
          <p:cNvPr id="41" name="Rectangle 40"/>
          <p:cNvSpPr/>
          <p:nvPr/>
        </p:nvSpPr>
        <p:spPr>
          <a:xfrm>
            <a:off x="4537912" y="2155649"/>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42" name="Rectangle 41"/>
          <p:cNvSpPr/>
          <p:nvPr/>
        </p:nvSpPr>
        <p:spPr>
          <a:xfrm>
            <a:off x="4461310" y="2073033"/>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43" name="Isosceles Triangle 42"/>
          <p:cNvSpPr/>
          <p:nvPr/>
        </p:nvSpPr>
        <p:spPr>
          <a:xfrm>
            <a:off x="2751211" y="4110775"/>
            <a:ext cx="1002632" cy="66574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a:t>Lux </a:t>
            </a:r>
            <a:r>
              <a:rPr lang="fr-CH" sz="900" b="1" dirty="0" err="1"/>
              <a:t>Fund</a:t>
            </a:r>
            <a:endParaRPr lang="fr-CH" sz="900" b="1" dirty="0"/>
          </a:p>
          <a:p>
            <a:pPr algn="ctr"/>
            <a:endParaRPr lang="fr-BE" sz="900" b="1" dirty="0"/>
          </a:p>
        </p:txBody>
      </p:sp>
      <p:sp>
        <p:nvSpPr>
          <p:cNvPr id="44" name="Rectangle 43"/>
          <p:cNvSpPr/>
          <p:nvPr/>
        </p:nvSpPr>
        <p:spPr>
          <a:xfrm>
            <a:off x="2751212" y="5285859"/>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LuxMasterCo</a:t>
            </a:r>
            <a:endParaRPr lang="fr-BE" sz="900" b="1" dirty="0"/>
          </a:p>
        </p:txBody>
      </p:sp>
      <p:cxnSp>
        <p:nvCxnSpPr>
          <p:cNvPr id="47" name="Straight Connector 46"/>
          <p:cNvCxnSpPr>
            <a:stCxn id="43" idx="3"/>
            <a:endCxn id="44" idx="0"/>
          </p:cNvCxnSpPr>
          <p:nvPr/>
        </p:nvCxnSpPr>
        <p:spPr>
          <a:xfrm>
            <a:off x="3252527" y="4776523"/>
            <a:ext cx="1" cy="5093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8" idx="2"/>
          </p:cNvCxnSpPr>
          <p:nvPr/>
        </p:nvCxnSpPr>
        <p:spPr>
          <a:xfrm flipH="1">
            <a:off x="3251856" y="3497165"/>
            <a:ext cx="671" cy="613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43" idx="1"/>
            <a:endCxn id="44" idx="1"/>
          </p:cNvCxnSpPr>
          <p:nvPr/>
        </p:nvCxnSpPr>
        <p:spPr>
          <a:xfrm rot="10800000" flipV="1">
            <a:off x="2751213" y="4443649"/>
            <a:ext cx="250657" cy="1044742"/>
          </a:xfrm>
          <a:prstGeom prst="curvedConnector3">
            <a:avLst>
              <a:gd name="adj1" fmla="val 22000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045359" y="4842909"/>
            <a:ext cx="521369" cy="246221"/>
          </a:xfrm>
          <a:prstGeom prst="rect">
            <a:avLst/>
          </a:prstGeom>
          <a:noFill/>
        </p:spPr>
        <p:txBody>
          <a:bodyPr wrap="square" rtlCol="0">
            <a:spAutoFit/>
          </a:bodyPr>
          <a:lstStyle/>
          <a:p>
            <a:r>
              <a:rPr lang="fr-CH" sz="1000" b="1" dirty="0">
                <a:solidFill>
                  <a:srgbClr val="FF0000"/>
                </a:solidFill>
              </a:rPr>
              <a:t>IBL</a:t>
            </a:r>
            <a:endParaRPr lang="fr-BE" sz="1000" b="1" dirty="0">
              <a:solidFill>
                <a:srgbClr val="FF0000"/>
              </a:solidFill>
            </a:endParaRPr>
          </a:p>
        </p:txBody>
      </p:sp>
      <p:cxnSp>
        <p:nvCxnSpPr>
          <p:cNvPr id="55" name="Curved Connector 54"/>
          <p:cNvCxnSpPr>
            <a:stCxn id="43" idx="5"/>
            <a:endCxn id="44" idx="3"/>
          </p:cNvCxnSpPr>
          <p:nvPr/>
        </p:nvCxnSpPr>
        <p:spPr>
          <a:xfrm>
            <a:off x="3503185" y="4443649"/>
            <a:ext cx="250659" cy="1044742"/>
          </a:xfrm>
          <a:prstGeom prst="curvedConnector3">
            <a:avLst>
              <a:gd name="adj1" fmla="val 204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986454" y="4842909"/>
            <a:ext cx="521369" cy="246221"/>
          </a:xfrm>
          <a:prstGeom prst="rect">
            <a:avLst/>
          </a:prstGeom>
          <a:noFill/>
        </p:spPr>
        <p:txBody>
          <a:bodyPr wrap="square" rtlCol="0">
            <a:spAutoFit/>
          </a:bodyPr>
          <a:lstStyle/>
          <a:p>
            <a:r>
              <a:rPr lang="fr-CH" sz="1000" b="1" dirty="0" err="1"/>
              <a:t>CBs</a:t>
            </a:r>
            <a:endParaRPr lang="fr-BE" sz="1000" b="1" dirty="0"/>
          </a:p>
        </p:txBody>
      </p:sp>
      <p:sp>
        <p:nvSpPr>
          <p:cNvPr id="57" name="Rectangle 56"/>
          <p:cNvSpPr/>
          <p:nvPr/>
        </p:nvSpPr>
        <p:spPr>
          <a:xfrm>
            <a:off x="1411696" y="3096112"/>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1</a:t>
            </a:r>
            <a:br>
              <a:rPr lang="fr-CH" sz="900" b="1" dirty="0"/>
            </a:br>
            <a:r>
              <a:rPr lang="fr-CH" sz="700" b="1" dirty="0"/>
              <a:t>(</a:t>
            </a:r>
            <a:r>
              <a:rPr lang="fr-CH" sz="700" b="1" dirty="0" err="1"/>
              <a:t>LuxFund</a:t>
            </a:r>
            <a:r>
              <a:rPr lang="fr-CH" sz="700" b="1" dirty="0"/>
              <a:t> </a:t>
            </a:r>
            <a:r>
              <a:rPr lang="fr-CH" sz="700" b="1" dirty="0" err="1"/>
              <a:t>regarded</a:t>
            </a:r>
            <a:r>
              <a:rPr lang="fr-CH" sz="700" b="1" dirty="0"/>
              <a:t> as opaque)</a:t>
            </a:r>
            <a:endParaRPr lang="fr-BE" sz="700" b="1" dirty="0"/>
          </a:p>
        </p:txBody>
      </p:sp>
      <p:sp>
        <p:nvSpPr>
          <p:cNvPr id="58" name="Rectangle 57"/>
          <p:cNvSpPr/>
          <p:nvPr/>
        </p:nvSpPr>
        <p:spPr>
          <a:xfrm>
            <a:off x="2751211" y="3092101"/>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2</a:t>
            </a:r>
            <a:br>
              <a:rPr lang="fr-CH" sz="900" b="1" dirty="0"/>
            </a:br>
            <a:r>
              <a:rPr lang="fr-CH" sz="700" b="1" dirty="0"/>
              <a:t>(</a:t>
            </a:r>
            <a:r>
              <a:rPr lang="fr-CH" sz="700" b="1" dirty="0" err="1"/>
              <a:t>LuxFund</a:t>
            </a:r>
            <a:r>
              <a:rPr lang="fr-CH" sz="700" b="1" dirty="0"/>
              <a:t> </a:t>
            </a:r>
            <a:r>
              <a:rPr lang="fr-CH" sz="700" b="1" dirty="0" err="1"/>
              <a:t>regarded</a:t>
            </a:r>
            <a:r>
              <a:rPr lang="fr-CH" sz="700" b="1" dirty="0"/>
              <a:t> as transparent)</a:t>
            </a:r>
            <a:endParaRPr lang="fr-BE" sz="700" b="1" dirty="0"/>
          </a:p>
        </p:txBody>
      </p:sp>
      <p:sp>
        <p:nvSpPr>
          <p:cNvPr id="59" name="Rectangle 58"/>
          <p:cNvSpPr/>
          <p:nvPr/>
        </p:nvSpPr>
        <p:spPr>
          <a:xfrm>
            <a:off x="4373480" y="1985202"/>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Investors</a:t>
            </a:r>
            <a:r>
              <a:rPr lang="fr-CH" sz="900" b="1" dirty="0"/>
              <a:t> </a:t>
            </a:r>
            <a:br>
              <a:rPr lang="fr-CH" sz="900" b="1" dirty="0"/>
            </a:br>
            <a:r>
              <a:rPr lang="fr-CH" sz="900" b="1" dirty="0"/>
              <a:t>4 - 10</a:t>
            </a:r>
            <a:endParaRPr lang="fr-BE" sz="900" b="1" dirty="0"/>
          </a:p>
        </p:txBody>
      </p:sp>
      <p:cxnSp>
        <p:nvCxnSpPr>
          <p:cNvPr id="60" name="Elbow Connector 59"/>
          <p:cNvCxnSpPr>
            <a:stCxn id="57" idx="2"/>
            <a:endCxn id="43" idx="0"/>
          </p:cNvCxnSpPr>
          <p:nvPr/>
        </p:nvCxnSpPr>
        <p:spPr>
          <a:xfrm rot="16200000" flipH="1">
            <a:off x="2277970" y="3136217"/>
            <a:ext cx="609599" cy="1339515"/>
          </a:xfrm>
          <a:prstGeom prst="bentConnector3">
            <a:avLst>
              <a:gd name="adj1" fmla="val 64474"/>
            </a:avLst>
          </a:prstGeom>
          <a:ln w="12700"/>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41" idx="2"/>
            <a:endCxn id="43" idx="0"/>
          </p:cNvCxnSpPr>
          <p:nvPr/>
        </p:nvCxnSpPr>
        <p:spPr>
          <a:xfrm rot="5400000">
            <a:off x="3370847" y="2442394"/>
            <a:ext cx="1550062" cy="1786701"/>
          </a:xfrm>
          <a:prstGeom prst="bentConnector3">
            <a:avLst>
              <a:gd name="adj1" fmla="val 85705"/>
            </a:avLst>
          </a:prstGeom>
          <a:ln w="12700"/>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884938" y="3681072"/>
            <a:ext cx="537412" cy="246221"/>
          </a:xfrm>
          <a:prstGeom prst="rect">
            <a:avLst/>
          </a:prstGeom>
          <a:noFill/>
        </p:spPr>
        <p:txBody>
          <a:bodyPr wrap="square" rtlCol="0">
            <a:spAutoFit/>
          </a:bodyPr>
          <a:lstStyle/>
          <a:p>
            <a:r>
              <a:rPr lang="fr-CH" sz="1000" dirty="0"/>
              <a:t>31%</a:t>
            </a:r>
            <a:endParaRPr lang="fr-BE" sz="1000" dirty="0"/>
          </a:p>
        </p:txBody>
      </p:sp>
      <p:sp>
        <p:nvSpPr>
          <p:cNvPr id="63" name="TextBox 62"/>
          <p:cNvSpPr txBox="1"/>
          <p:nvPr/>
        </p:nvSpPr>
        <p:spPr>
          <a:xfrm>
            <a:off x="3223278" y="3673452"/>
            <a:ext cx="537412" cy="246221"/>
          </a:xfrm>
          <a:prstGeom prst="rect">
            <a:avLst/>
          </a:prstGeom>
          <a:noFill/>
        </p:spPr>
        <p:txBody>
          <a:bodyPr wrap="square" rtlCol="0">
            <a:spAutoFit/>
          </a:bodyPr>
          <a:lstStyle/>
          <a:p>
            <a:r>
              <a:rPr lang="fr-CH" sz="1000" dirty="0"/>
              <a:t>9%</a:t>
            </a:r>
            <a:endParaRPr lang="fr-BE" sz="1000" dirty="0"/>
          </a:p>
        </p:txBody>
      </p:sp>
      <p:sp>
        <p:nvSpPr>
          <p:cNvPr id="64" name="TextBox 63"/>
          <p:cNvSpPr txBox="1"/>
          <p:nvPr/>
        </p:nvSpPr>
        <p:spPr>
          <a:xfrm>
            <a:off x="4999125" y="2585198"/>
            <a:ext cx="869689" cy="246221"/>
          </a:xfrm>
          <a:prstGeom prst="rect">
            <a:avLst/>
          </a:prstGeom>
          <a:noFill/>
        </p:spPr>
        <p:txBody>
          <a:bodyPr wrap="square" rtlCol="0">
            <a:spAutoFit/>
          </a:bodyPr>
          <a:lstStyle/>
          <a:p>
            <a:r>
              <a:rPr lang="fr-CH" sz="1000" b="1" dirty="0">
                <a:solidFill>
                  <a:srgbClr val="FF0000"/>
                </a:solidFill>
              </a:rPr>
              <a:t>X &lt; 10%</a:t>
            </a:r>
            <a:endParaRPr lang="fr-BE" sz="1000" b="1" dirty="0">
              <a:solidFill>
                <a:srgbClr val="FF0000"/>
              </a:solidFill>
            </a:endParaRPr>
          </a:p>
        </p:txBody>
      </p:sp>
      <p:sp>
        <p:nvSpPr>
          <p:cNvPr id="66" name="TextBox 65"/>
          <p:cNvSpPr txBox="1"/>
          <p:nvPr/>
        </p:nvSpPr>
        <p:spPr>
          <a:xfrm>
            <a:off x="4531128" y="3682640"/>
            <a:ext cx="642433" cy="246221"/>
          </a:xfrm>
          <a:prstGeom prst="rect">
            <a:avLst/>
          </a:prstGeom>
          <a:noFill/>
        </p:spPr>
        <p:txBody>
          <a:bodyPr wrap="square" rtlCol="0">
            <a:spAutoFit/>
          </a:bodyPr>
          <a:lstStyle/>
          <a:p>
            <a:r>
              <a:rPr lang="fr-CH" sz="1000" dirty="0"/>
              <a:t>60%</a:t>
            </a:r>
            <a:endParaRPr lang="fr-BE" sz="1000" dirty="0"/>
          </a:p>
        </p:txBody>
      </p:sp>
      <p:sp>
        <p:nvSpPr>
          <p:cNvPr id="40" name="Isosceles Triangle 39"/>
          <p:cNvSpPr/>
          <p:nvPr/>
        </p:nvSpPr>
        <p:spPr>
          <a:xfrm>
            <a:off x="4537913" y="2831417"/>
            <a:ext cx="1002632" cy="66574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700" b="1" dirty="0"/>
              <a:t>Feeder</a:t>
            </a:r>
            <a:br>
              <a:rPr lang="fr-CH" sz="700" b="1" dirty="0"/>
            </a:br>
            <a:r>
              <a:rPr lang="fr-CH" sz="700" b="1" dirty="0" err="1"/>
              <a:t>Fund</a:t>
            </a:r>
            <a:endParaRPr lang="fr-BE" sz="700" b="1" dirty="0"/>
          </a:p>
        </p:txBody>
      </p:sp>
    </p:spTree>
    <p:extLst>
      <p:ext uri="{BB962C8B-B14F-4D97-AF65-F5344CB8AC3E}">
        <p14:creationId xmlns:p14="http://schemas.microsoft.com/office/powerpoint/2010/main" val="468863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r-BE" dirty="0" smtClean="0"/>
              <a:t>02</a:t>
            </a:r>
            <a:endParaRPr lang="fr-BE" dirty="0"/>
          </a:p>
        </p:txBody>
      </p:sp>
      <p:sp>
        <p:nvSpPr>
          <p:cNvPr id="9" name="Text Placeholder 3">
            <a:extLst>
              <a:ext uri="{FF2B5EF4-FFF2-40B4-BE49-F238E27FC236}">
                <a16:creationId xmlns:a16="http://schemas.microsoft.com/office/drawing/2014/main" xmlns="" id="{C2D2ED4D-5AE1-417F-B0E3-3CC5E8CAC73D}"/>
              </a:ext>
            </a:extLst>
          </p:cNvPr>
          <p:cNvSpPr>
            <a:spLocks noGrp="1"/>
          </p:cNvSpPr>
          <p:nvPr>
            <p:ph type="body" sz="quarter" idx="14"/>
          </p:nvPr>
        </p:nvSpPr>
        <p:spPr>
          <a:xfrm>
            <a:off x="1212849" y="250825"/>
            <a:ext cx="7694387" cy="482600"/>
          </a:xfrm>
        </p:spPr>
        <p:txBody>
          <a:bodyPr/>
          <a:lstStyle/>
          <a:p>
            <a:pPr>
              <a:spcBef>
                <a:spcPts val="600"/>
              </a:spcBef>
            </a:pPr>
            <a:r>
              <a:rPr lang="en-GB" sz="1900" dirty="0"/>
              <a:t>IMPACT OF THE HYBRID MISMATCH RULES ON INVESTMENTS</a:t>
            </a:r>
            <a:endParaRPr lang="en-GB" sz="1900" dirty="0">
              <a:solidFill>
                <a:srgbClr val="0082BB"/>
              </a:solidFill>
            </a:endParaRPr>
          </a:p>
          <a:p>
            <a:pPr>
              <a:spcBef>
                <a:spcPts val="600"/>
              </a:spcBef>
            </a:pPr>
            <a:r>
              <a:rPr lang="fr-CH" sz="1900" b="0" dirty="0">
                <a:solidFill>
                  <a:srgbClr val="000000"/>
                </a:solidFill>
                <a:latin typeface="ITC Avant Garde Std Bk" pitchFamily="34" charset="0"/>
              </a:rPr>
              <a:t>RELATED PARTY TEST – CASE STUDIES</a:t>
            </a:r>
            <a:endParaRPr lang="fr-BE" sz="1900" b="0" dirty="0">
              <a:solidFill>
                <a:srgbClr val="000000"/>
              </a:solidFill>
              <a:latin typeface="ITC Avant Garde Std Bk" pitchFamily="34" charset="0"/>
            </a:endParaRPr>
          </a:p>
        </p:txBody>
      </p:sp>
      <p:sp>
        <p:nvSpPr>
          <p:cNvPr id="41" name="Rectangle 40"/>
          <p:cNvSpPr/>
          <p:nvPr/>
        </p:nvSpPr>
        <p:spPr>
          <a:xfrm>
            <a:off x="4537912" y="2155649"/>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42" name="Rectangle 41"/>
          <p:cNvSpPr/>
          <p:nvPr/>
        </p:nvSpPr>
        <p:spPr>
          <a:xfrm>
            <a:off x="4461310" y="2073033"/>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b="1" dirty="0"/>
          </a:p>
        </p:txBody>
      </p:sp>
      <p:sp>
        <p:nvSpPr>
          <p:cNvPr id="43" name="Isosceles Triangle 42"/>
          <p:cNvSpPr/>
          <p:nvPr/>
        </p:nvSpPr>
        <p:spPr>
          <a:xfrm>
            <a:off x="2751211" y="4110775"/>
            <a:ext cx="1002632" cy="66574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a:t>Lux </a:t>
            </a:r>
            <a:r>
              <a:rPr lang="fr-CH" sz="900" b="1" dirty="0" err="1"/>
              <a:t>Fund</a:t>
            </a:r>
            <a:endParaRPr lang="fr-CH" sz="900" b="1" dirty="0"/>
          </a:p>
          <a:p>
            <a:pPr algn="ctr"/>
            <a:endParaRPr lang="fr-BE" sz="900" b="1" dirty="0"/>
          </a:p>
        </p:txBody>
      </p:sp>
      <p:sp>
        <p:nvSpPr>
          <p:cNvPr id="44" name="Rectangle 43"/>
          <p:cNvSpPr/>
          <p:nvPr/>
        </p:nvSpPr>
        <p:spPr>
          <a:xfrm>
            <a:off x="2751212" y="5285859"/>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LuxMasterCo</a:t>
            </a:r>
            <a:endParaRPr lang="fr-BE" sz="900" b="1" dirty="0"/>
          </a:p>
        </p:txBody>
      </p:sp>
      <p:cxnSp>
        <p:nvCxnSpPr>
          <p:cNvPr id="47" name="Straight Connector 46"/>
          <p:cNvCxnSpPr>
            <a:stCxn id="43" idx="3"/>
            <a:endCxn id="44" idx="0"/>
          </p:cNvCxnSpPr>
          <p:nvPr/>
        </p:nvCxnSpPr>
        <p:spPr>
          <a:xfrm>
            <a:off x="3252527" y="4776523"/>
            <a:ext cx="1" cy="5093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8" idx="2"/>
          </p:cNvCxnSpPr>
          <p:nvPr/>
        </p:nvCxnSpPr>
        <p:spPr>
          <a:xfrm flipH="1">
            <a:off x="3251856" y="3497165"/>
            <a:ext cx="671" cy="613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43" idx="1"/>
            <a:endCxn id="44" idx="1"/>
          </p:cNvCxnSpPr>
          <p:nvPr/>
        </p:nvCxnSpPr>
        <p:spPr>
          <a:xfrm rot="10800000" flipV="1">
            <a:off x="2751213" y="4443649"/>
            <a:ext cx="250657" cy="1044742"/>
          </a:xfrm>
          <a:prstGeom prst="curvedConnector3">
            <a:avLst>
              <a:gd name="adj1" fmla="val 22000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045359" y="4842909"/>
            <a:ext cx="521369" cy="246221"/>
          </a:xfrm>
          <a:prstGeom prst="rect">
            <a:avLst/>
          </a:prstGeom>
          <a:noFill/>
        </p:spPr>
        <p:txBody>
          <a:bodyPr wrap="square" rtlCol="0">
            <a:spAutoFit/>
          </a:bodyPr>
          <a:lstStyle/>
          <a:p>
            <a:r>
              <a:rPr lang="fr-CH" sz="1000" b="1" dirty="0">
                <a:solidFill>
                  <a:srgbClr val="FF0000"/>
                </a:solidFill>
              </a:rPr>
              <a:t>IBL</a:t>
            </a:r>
            <a:endParaRPr lang="fr-BE" sz="1000" b="1" dirty="0">
              <a:solidFill>
                <a:srgbClr val="FF0000"/>
              </a:solidFill>
            </a:endParaRPr>
          </a:p>
        </p:txBody>
      </p:sp>
      <p:cxnSp>
        <p:nvCxnSpPr>
          <p:cNvPr id="55" name="Curved Connector 54"/>
          <p:cNvCxnSpPr>
            <a:stCxn id="43" idx="5"/>
            <a:endCxn id="44" idx="3"/>
          </p:cNvCxnSpPr>
          <p:nvPr/>
        </p:nvCxnSpPr>
        <p:spPr>
          <a:xfrm>
            <a:off x="3503185" y="4443649"/>
            <a:ext cx="250659" cy="1044742"/>
          </a:xfrm>
          <a:prstGeom prst="curvedConnector3">
            <a:avLst>
              <a:gd name="adj1" fmla="val 204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986454" y="4842909"/>
            <a:ext cx="521369" cy="246221"/>
          </a:xfrm>
          <a:prstGeom prst="rect">
            <a:avLst/>
          </a:prstGeom>
          <a:noFill/>
        </p:spPr>
        <p:txBody>
          <a:bodyPr wrap="square" rtlCol="0">
            <a:spAutoFit/>
          </a:bodyPr>
          <a:lstStyle/>
          <a:p>
            <a:r>
              <a:rPr lang="fr-CH" sz="1000" b="1" dirty="0" err="1"/>
              <a:t>CBs</a:t>
            </a:r>
            <a:endParaRPr lang="fr-BE" sz="1000" b="1" dirty="0"/>
          </a:p>
        </p:txBody>
      </p:sp>
      <p:sp>
        <p:nvSpPr>
          <p:cNvPr id="57" name="Rectangle 56"/>
          <p:cNvSpPr/>
          <p:nvPr/>
        </p:nvSpPr>
        <p:spPr>
          <a:xfrm>
            <a:off x="1411696" y="3096112"/>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1</a:t>
            </a:r>
            <a:br>
              <a:rPr lang="fr-CH" sz="900" b="1" dirty="0"/>
            </a:br>
            <a:r>
              <a:rPr lang="fr-CH" sz="700" b="1" dirty="0"/>
              <a:t>(</a:t>
            </a:r>
            <a:r>
              <a:rPr lang="fr-CH" sz="700" b="1" dirty="0" err="1"/>
              <a:t>LuxFund</a:t>
            </a:r>
            <a:r>
              <a:rPr lang="fr-CH" sz="700" b="1" dirty="0"/>
              <a:t> </a:t>
            </a:r>
            <a:r>
              <a:rPr lang="fr-CH" sz="700" b="1" dirty="0" err="1"/>
              <a:t>regarded</a:t>
            </a:r>
            <a:r>
              <a:rPr lang="fr-CH" sz="700" b="1" dirty="0"/>
              <a:t> as opaque)</a:t>
            </a:r>
            <a:endParaRPr lang="fr-BE" sz="700" b="1" dirty="0"/>
          </a:p>
        </p:txBody>
      </p:sp>
      <p:sp>
        <p:nvSpPr>
          <p:cNvPr id="58" name="Rectangle 57"/>
          <p:cNvSpPr/>
          <p:nvPr/>
        </p:nvSpPr>
        <p:spPr>
          <a:xfrm>
            <a:off x="2751211" y="3092101"/>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a:t>
            </a:r>
            <a:r>
              <a:rPr lang="fr-CH" sz="900" b="1" dirty="0"/>
              <a:t>  2</a:t>
            </a:r>
            <a:br>
              <a:rPr lang="fr-CH" sz="900" b="1" dirty="0"/>
            </a:br>
            <a:r>
              <a:rPr lang="fr-CH" sz="700" b="1" dirty="0"/>
              <a:t>(</a:t>
            </a:r>
            <a:r>
              <a:rPr lang="fr-CH" sz="700" b="1" dirty="0" err="1"/>
              <a:t>LuxFund</a:t>
            </a:r>
            <a:r>
              <a:rPr lang="fr-CH" sz="700" b="1" dirty="0"/>
              <a:t> </a:t>
            </a:r>
            <a:r>
              <a:rPr lang="fr-CH" sz="700" b="1" dirty="0" err="1"/>
              <a:t>regarded</a:t>
            </a:r>
            <a:r>
              <a:rPr lang="fr-CH" sz="700" b="1" dirty="0"/>
              <a:t> as transparent)</a:t>
            </a:r>
            <a:endParaRPr lang="fr-BE" sz="700" b="1" dirty="0"/>
          </a:p>
        </p:txBody>
      </p:sp>
      <p:sp>
        <p:nvSpPr>
          <p:cNvPr id="59" name="Rectangle 58"/>
          <p:cNvSpPr/>
          <p:nvPr/>
        </p:nvSpPr>
        <p:spPr>
          <a:xfrm>
            <a:off x="4373480" y="1985202"/>
            <a:ext cx="1002632" cy="40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900" b="1" dirty="0" err="1"/>
              <a:t>Investors</a:t>
            </a:r>
            <a:r>
              <a:rPr lang="fr-CH" sz="900" b="1" dirty="0"/>
              <a:t> </a:t>
            </a:r>
            <a:br>
              <a:rPr lang="fr-CH" sz="900" b="1" dirty="0"/>
            </a:br>
            <a:r>
              <a:rPr lang="fr-CH" sz="900" b="1" dirty="0"/>
              <a:t>4 - 10</a:t>
            </a:r>
            <a:endParaRPr lang="fr-BE" sz="900" b="1" dirty="0"/>
          </a:p>
        </p:txBody>
      </p:sp>
      <p:cxnSp>
        <p:nvCxnSpPr>
          <p:cNvPr id="60" name="Elbow Connector 59"/>
          <p:cNvCxnSpPr>
            <a:stCxn id="57" idx="2"/>
            <a:endCxn id="43" idx="0"/>
          </p:cNvCxnSpPr>
          <p:nvPr/>
        </p:nvCxnSpPr>
        <p:spPr>
          <a:xfrm rot="16200000" flipH="1">
            <a:off x="2277970" y="3136217"/>
            <a:ext cx="609599" cy="1339515"/>
          </a:xfrm>
          <a:prstGeom prst="bentConnector3">
            <a:avLst>
              <a:gd name="adj1" fmla="val 64474"/>
            </a:avLst>
          </a:prstGeom>
          <a:ln w="12700"/>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41" idx="2"/>
            <a:endCxn id="43" idx="0"/>
          </p:cNvCxnSpPr>
          <p:nvPr/>
        </p:nvCxnSpPr>
        <p:spPr>
          <a:xfrm rot="5400000">
            <a:off x="3370847" y="2442394"/>
            <a:ext cx="1550062" cy="1786701"/>
          </a:xfrm>
          <a:prstGeom prst="bentConnector3">
            <a:avLst>
              <a:gd name="adj1" fmla="val 85705"/>
            </a:avLst>
          </a:prstGeom>
          <a:ln w="12700"/>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884938" y="3681072"/>
            <a:ext cx="537412" cy="246221"/>
          </a:xfrm>
          <a:prstGeom prst="rect">
            <a:avLst/>
          </a:prstGeom>
          <a:noFill/>
        </p:spPr>
        <p:txBody>
          <a:bodyPr wrap="square" rtlCol="0">
            <a:spAutoFit/>
          </a:bodyPr>
          <a:lstStyle/>
          <a:p>
            <a:r>
              <a:rPr lang="fr-CH" sz="1000" dirty="0"/>
              <a:t>31%</a:t>
            </a:r>
            <a:endParaRPr lang="fr-BE" sz="1000" dirty="0"/>
          </a:p>
        </p:txBody>
      </p:sp>
      <p:sp>
        <p:nvSpPr>
          <p:cNvPr id="63" name="TextBox 62"/>
          <p:cNvSpPr txBox="1"/>
          <p:nvPr/>
        </p:nvSpPr>
        <p:spPr>
          <a:xfrm>
            <a:off x="3223278" y="3673452"/>
            <a:ext cx="537412" cy="246221"/>
          </a:xfrm>
          <a:prstGeom prst="rect">
            <a:avLst/>
          </a:prstGeom>
          <a:noFill/>
        </p:spPr>
        <p:txBody>
          <a:bodyPr wrap="square" rtlCol="0">
            <a:spAutoFit/>
          </a:bodyPr>
          <a:lstStyle/>
          <a:p>
            <a:r>
              <a:rPr lang="fr-CH" sz="1000" dirty="0"/>
              <a:t>9%</a:t>
            </a:r>
            <a:endParaRPr lang="fr-BE" sz="1000" dirty="0"/>
          </a:p>
        </p:txBody>
      </p:sp>
      <p:sp>
        <p:nvSpPr>
          <p:cNvPr id="64" name="TextBox 63"/>
          <p:cNvSpPr txBox="1"/>
          <p:nvPr/>
        </p:nvSpPr>
        <p:spPr>
          <a:xfrm>
            <a:off x="4999125" y="2585198"/>
            <a:ext cx="869689" cy="246221"/>
          </a:xfrm>
          <a:prstGeom prst="rect">
            <a:avLst/>
          </a:prstGeom>
          <a:noFill/>
        </p:spPr>
        <p:txBody>
          <a:bodyPr wrap="square" rtlCol="0">
            <a:spAutoFit/>
          </a:bodyPr>
          <a:lstStyle/>
          <a:p>
            <a:r>
              <a:rPr lang="fr-CH" sz="1000" b="1" dirty="0">
                <a:solidFill>
                  <a:srgbClr val="FF0000"/>
                </a:solidFill>
              </a:rPr>
              <a:t>X &gt; 10%</a:t>
            </a:r>
            <a:endParaRPr lang="fr-BE" sz="1000" b="1" dirty="0">
              <a:solidFill>
                <a:srgbClr val="FF0000"/>
              </a:solidFill>
            </a:endParaRPr>
          </a:p>
        </p:txBody>
      </p:sp>
      <p:sp>
        <p:nvSpPr>
          <p:cNvPr id="66" name="TextBox 65"/>
          <p:cNvSpPr txBox="1"/>
          <p:nvPr/>
        </p:nvSpPr>
        <p:spPr>
          <a:xfrm>
            <a:off x="4531128" y="3682640"/>
            <a:ext cx="642433" cy="246221"/>
          </a:xfrm>
          <a:prstGeom prst="rect">
            <a:avLst/>
          </a:prstGeom>
          <a:noFill/>
        </p:spPr>
        <p:txBody>
          <a:bodyPr wrap="square" rtlCol="0">
            <a:spAutoFit/>
          </a:bodyPr>
          <a:lstStyle/>
          <a:p>
            <a:r>
              <a:rPr lang="fr-CH" sz="1000" dirty="0"/>
              <a:t>60%</a:t>
            </a:r>
            <a:endParaRPr lang="fr-BE" sz="1000" dirty="0"/>
          </a:p>
        </p:txBody>
      </p:sp>
      <p:sp>
        <p:nvSpPr>
          <p:cNvPr id="40" name="Isosceles Triangle 39"/>
          <p:cNvSpPr/>
          <p:nvPr/>
        </p:nvSpPr>
        <p:spPr>
          <a:xfrm>
            <a:off x="4537913" y="2831417"/>
            <a:ext cx="1002632" cy="66574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700" b="1" dirty="0"/>
              <a:t>Feeder</a:t>
            </a:r>
            <a:br>
              <a:rPr lang="fr-CH" sz="700" b="1" dirty="0"/>
            </a:br>
            <a:r>
              <a:rPr lang="fr-CH" sz="700" b="1" dirty="0" err="1"/>
              <a:t>Fund</a:t>
            </a:r>
            <a:endParaRPr lang="fr-BE" sz="400" b="1" dirty="0"/>
          </a:p>
        </p:txBody>
      </p:sp>
    </p:spTree>
    <p:extLst>
      <p:ext uri="{BB962C8B-B14F-4D97-AF65-F5344CB8AC3E}">
        <p14:creationId xmlns:p14="http://schemas.microsoft.com/office/powerpoint/2010/main" val="1503956235"/>
      </p:ext>
    </p:extLst>
  </p:cSld>
  <p:clrMapOvr>
    <a:masterClrMapping/>
  </p:clrMapOvr>
</p:sld>
</file>

<file path=ppt/theme/theme1.xml><?xml version="1.0" encoding="utf-8"?>
<a:theme xmlns:a="http://schemas.openxmlformats.org/drawingml/2006/main" name="ATOZ">
  <a:themeElements>
    <a:clrScheme name="ATOZ Architecture">
      <a:dk1>
        <a:srgbClr val="000000"/>
      </a:dk1>
      <a:lt1>
        <a:sysClr val="window" lastClr="FFFFFF"/>
      </a:lt1>
      <a:dk2>
        <a:srgbClr val="000000"/>
      </a:dk2>
      <a:lt2>
        <a:srgbClr val="FFFFFF"/>
      </a:lt2>
      <a:accent1>
        <a:srgbClr val="009EC0"/>
      </a:accent1>
      <a:accent2>
        <a:srgbClr val="53565A"/>
      </a:accent2>
      <a:accent3>
        <a:srgbClr val="C7C9C7"/>
      </a:accent3>
      <a:accent4>
        <a:srgbClr val="415F77"/>
      </a:accent4>
      <a:accent5>
        <a:srgbClr val="2E8A81"/>
      </a:accent5>
      <a:accent6>
        <a:srgbClr val="E8D020"/>
      </a:accent6>
      <a:hlink>
        <a:srgbClr val="009EC0"/>
      </a:hlink>
      <a:folHlink>
        <a:srgbClr val="009EC0"/>
      </a:folHlink>
    </a:clrScheme>
    <a:fontScheme name="ATOZ">
      <a:majorFont>
        <a:latin typeface="ITC Avant Garde Std Bk"/>
        <a:ea typeface=""/>
        <a:cs typeface=""/>
      </a:majorFont>
      <a:minorFont>
        <a:latin typeface="HelveticaNeueLT Pro 47 LtCn"/>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TOZ - TemplateArchi_ALL-27052019.potx" id="{96A0F5CD-8554-4533-8DF2-C27AB499A852}" vid="{26DD4EF6-F3BC-4EC2-BCE1-19B71B8EE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11775</TotalTime>
  <Words>4119</Words>
  <Application>Microsoft Office PowerPoint</Application>
  <PresentationFormat>On-screen Show (4:3)</PresentationFormat>
  <Paragraphs>567</Paragraphs>
  <Slides>49</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ATOZ</vt:lpstr>
      <vt:lpstr>Microsoft Visio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Charline Forget</dc:creator>
  <cp:lastModifiedBy>leochr</cp:lastModifiedBy>
  <cp:revision>243</cp:revision>
  <cp:lastPrinted>2020-02-11T09:59:43Z</cp:lastPrinted>
  <dcterms:created xsi:type="dcterms:W3CDTF">2019-08-06T10:52:41Z</dcterms:created>
  <dcterms:modified xsi:type="dcterms:W3CDTF">2020-02-27T05:50:30Z</dcterms:modified>
</cp:coreProperties>
</file>